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8" r:id="rId4"/>
    <p:sldMasterId id="2147483719" r:id="rId5"/>
    <p:sldMasterId id="214748372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7620000" cx="10160000"/>
  <p:notesSz cx="6858000" cy="9144000"/>
  <p:embeddedFontLs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1F668A-9B6C-4F7E-82EE-391EF6A6A879}">
  <a:tblStyle styleId="{3D1F668A-9B6C-4F7E-82EE-391EF6A6A879}" styleName="Table_0">
    <a:wholeTbl>
      <a:tcTxStyle b="off" i="off">
        <a:font>
          <a:latin typeface="Times New Roman"/>
          <a:ea typeface="Times New Roman"/>
          <a:cs typeface="Times New Roman"/>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C5C7C9">
              <a:alpha val="29800"/>
            </a:srgbClr>
          </a:solidFill>
        </a:fill>
      </a:tcStyle>
    </a:band2H>
    <a:band1V>
      <a:tcTxStyle/>
    </a:band1V>
    <a:band2V>
      <a:tcTxStyle/>
    </a:band2V>
    <a:lastCol>
      <a:tcTxStyle/>
    </a:lastCol>
    <a:firstCol>
      <a:tcTxStyle b="off" i="off">
        <a:font>
          <a:latin typeface="Times New Roman"/>
          <a:ea typeface="Times New Roman"/>
          <a:cs typeface="Times New Roman"/>
        </a:font>
        <a:srgbClr val="000000"/>
      </a:tcTxStyle>
      <a:tcStyle>
        <a:tcBdr>
          <a:left>
            <a:ln cap="flat" cmpd="sng" w="28575">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000000">
              <a:alpha val="24710"/>
            </a:srgbClr>
          </a:solidFill>
        </a:fill>
      </a:tcStyle>
    </a:firstCol>
    <a:lastRow>
      <a:tcTxStyle b="off" i="off">
        <a:font>
          <a:latin typeface="Times New Roman"/>
          <a:ea typeface="Times New Roman"/>
          <a:cs typeface="Times New Roman"/>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28575">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000000">
              <a:alpha val="24710"/>
            </a:srgbClr>
          </a:solidFill>
        </a:fill>
      </a:tcStyle>
    </a:lastRow>
    <a:seCell>
      <a:tcTxStyle/>
    </a:seCell>
    <a:swCell>
      <a:tcTxStyle/>
    </a:swCell>
    <a:firstRow>
      <a:tcTxStyle b="off" i="off">
        <a:font>
          <a:latin typeface="Times New Roman"/>
          <a:ea typeface="Times New Roman"/>
          <a:cs typeface="Times New Roman"/>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28575">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000000">
              <a:alpha val="24710"/>
            </a:srgbClr>
          </a:solidFill>
        </a:fill>
      </a:tcStyle>
    </a:firstRow>
    <a:neCell>
      <a:tcTxStyle/>
    </a:neCell>
    <a:nwCell>
      <a:tcTxStyle/>
    </a:nwCell>
  </a:tblStyle>
  <a:tblStyle styleId="{6AC21874-2597-4D69-9442-B1F3D050818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HelveticaNeue-regular.fntdata"/><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HelveticaNeue-italic.fntdata"/><Relationship Id="rId21" Type="http://schemas.openxmlformats.org/officeDocument/2006/relationships/slide" Target="slides/slide14.xml"/><Relationship Id="rId43" Type="http://schemas.openxmlformats.org/officeDocument/2006/relationships/font" Target="fonts/HelveticaNeue-bold.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7999"/>
              </a:lnSpc>
              <a:spcBef>
                <a:spcPts val="0"/>
              </a:spcBef>
              <a:spcAft>
                <a:spcPts val="0"/>
              </a:spcAft>
              <a:buSzPts val="1400"/>
              <a:buChar char="●"/>
              <a:defRPr/>
            </a:lvl1pPr>
            <a:lvl2pPr indent="-317500" lvl="1" marL="914400" marR="0" rtl="0" algn="l">
              <a:lnSpc>
                <a:spcPct val="117999"/>
              </a:lnSpc>
              <a:spcBef>
                <a:spcPts val="0"/>
              </a:spcBef>
              <a:spcAft>
                <a:spcPts val="0"/>
              </a:spcAft>
              <a:buSzPts val="1400"/>
              <a:buChar char="○"/>
              <a:defRPr/>
            </a:lvl2pPr>
            <a:lvl3pPr indent="-317500" lvl="2" marL="1371600" marR="0" rtl="0" algn="l">
              <a:lnSpc>
                <a:spcPct val="117999"/>
              </a:lnSpc>
              <a:spcBef>
                <a:spcPts val="0"/>
              </a:spcBef>
              <a:spcAft>
                <a:spcPts val="0"/>
              </a:spcAft>
              <a:buSzPts val="1400"/>
              <a:buChar char="■"/>
              <a:defRPr/>
            </a:lvl3pPr>
            <a:lvl4pPr indent="-317500" lvl="3" marL="1828800" marR="0" rtl="0" algn="l">
              <a:lnSpc>
                <a:spcPct val="117999"/>
              </a:lnSpc>
              <a:spcBef>
                <a:spcPts val="0"/>
              </a:spcBef>
              <a:spcAft>
                <a:spcPts val="0"/>
              </a:spcAft>
              <a:buSzPts val="1400"/>
              <a:buChar char="●"/>
              <a:defRPr/>
            </a:lvl4pPr>
            <a:lvl5pPr indent="-317500" lvl="4" marL="2286000" marR="0" rtl="0" algn="l">
              <a:lnSpc>
                <a:spcPct val="117999"/>
              </a:lnSpc>
              <a:spcBef>
                <a:spcPts val="0"/>
              </a:spcBef>
              <a:spcAft>
                <a:spcPts val="0"/>
              </a:spcAft>
              <a:buSzPts val="1400"/>
              <a:buChar char="○"/>
              <a:defRPr/>
            </a:lvl5pPr>
            <a:lvl6pPr indent="-317500" lvl="5" marL="2743200" marR="0" rtl="0" algn="l">
              <a:lnSpc>
                <a:spcPct val="117999"/>
              </a:lnSpc>
              <a:spcBef>
                <a:spcPts val="0"/>
              </a:spcBef>
              <a:spcAft>
                <a:spcPts val="0"/>
              </a:spcAft>
              <a:buSzPts val="1400"/>
              <a:buChar char="■"/>
              <a:defRPr/>
            </a:lvl6pPr>
            <a:lvl7pPr indent="-317500" lvl="6" marL="3200400" marR="0" rtl="0" algn="l">
              <a:lnSpc>
                <a:spcPct val="117999"/>
              </a:lnSpc>
              <a:spcBef>
                <a:spcPts val="0"/>
              </a:spcBef>
              <a:spcAft>
                <a:spcPts val="0"/>
              </a:spcAft>
              <a:buSzPts val="1400"/>
              <a:buChar char="●"/>
              <a:defRPr/>
            </a:lvl7pPr>
            <a:lvl8pPr indent="-317500" lvl="7" marL="3657600" marR="0" rtl="0" algn="l">
              <a:lnSpc>
                <a:spcPct val="117999"/>
              </a:lnSpc>
              <a:spcBef>
                <a:spcPts val="0"/>
              </a:spcBef>
              <a:spcAft>
                <a:spcPts val="0"/>
              </a:spcAft>
              <a:buSzPts val="1400"/>
              <a:buChar char="○"/>
              <a:defRPr/>
            </a:lvl8pPr>
            <a:lvl9pPr indent="-317500" lvl="8" marL="4114800" marR="0" rtl="0" algn="l">
              <a:lnSpc>
                <a:spcPct val="117999"/>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cmu.edu/~15110-s13/Wing06-ct.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cmu.edu/~15110-s13/Wing06-ct.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869308b79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869308b79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8440b1c9b6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8440b1c9b6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88ae98c9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988ae98c9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feb38802_0_2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4feb38802_0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440b1c9b6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8440b1c9b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c8a7409df_0_1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9c8a7409df_0_1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c8a7409df_0_1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9c8a7409df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9c8a7409df_0_1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9c8a7409df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8440b1c9b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8440b1c9b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8440b1c9b6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8440b1c9b6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8440b1c9b6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8440b1c9b6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bdc1d878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bdc1d878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9c8a7409df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9c8a7409df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c8a7409df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9c8a7409df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9c8a7409df_0_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9c8a7409df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c8a7409df_0_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9c8a7409df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c8a7409df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c8a7409df_0_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604ed542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5604ed542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c8a7409df_0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9c8a7409df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955b7caf0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955b7caf01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955b7caf01_0_20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955b7caf01_0_2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955b7caf01_0_20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955b7caf01_0_2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955b7caf01_0_2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955b7caf01_0_2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55b7caf01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955b7caf01_0_2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955b7caf01_0_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955b7caf01_0_2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955b7caf01_0_2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955b7caf01_0_2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c8a7409df_0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9c8a7409df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c8a7409df_0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ctr">
              <a:lnSpc>
                <a:spcPct val="114062"/>
              </a:lnSpc>
              <a:spcBef>
                <a:spcPts val="0"/>
              </a:spcBef>
              <a:spcAft>
                <a:spcPts val="0"/>
              </a:spcAft>
              <a:buNone/>
            </a:pPr>
            <a:r>
              <a:rPr lang="en-US" sz="1200">
                <a:solidFill>
                  <a:srgbClr val="1A1A1A"/>
                </a:solidFill>
              </a:rPr>
              <a:t>“When your daughter goes to school in the morning, she puts in her backpack the things she needs for the day; that’s prefetching and caching. When your son loses his mittens, you suggest he retrace his steps; that’s backtracking. At what point do you stop renting skis and buy yourself a pair?; that’s online algorithms.” </a:t>
            </a:r>
            <a:r>
              <a:rPr lang="en-US" sz="1200" u="sng">
                <a:solidFill>
                  <a:schemeClr val="hlink"/>
                </a:solidFill>
                <a:hlinkClick r:id="rId2"/>
              </a:rPr>
              <a:t>Jeannette M. Wing</a:t>
            </a:r>
            <a:endParaRPr sz="1200">
              <a:solidFill>
                <a:schemeClr val="dk1"/>
              </a:solidFill>
            </a:endParaRPr>
          </a:p>
          <a:p>
            <a:pPr indent="0" lvl="0" marL="0" rtl="0" algn="ctr">
              <a:lnSpc>
                <a:spcPct val="114062"/>
              </a:lnSpc>
              <a:spcBef>
                <a:spcPts val="0"/>
              </a:spcBef>
              <a:spcAft>
                <a:spcPts val="0"/>
              </a:spcAft>
              <a:buNone/>
            </a:pPr>
            <a:r>
              <a:t/>
            </a:r>
            <a:endParaRPr sz="1200">
              <a:solidFill>
                <a:srgbClr val="1A1A1A"/>
              </a:solidFill>
            </a:endParaRPr>
          </a:p>
        </p:txBody>
      </p:sp>
      <p:sp>
        <p:nvSpPr>
          <p:cNvPr id="290" name="Google Shape;290;g9c8a7409df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feb38802_0_1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ctr">
              <a:lnSpc>
                <a:spcPct val="114062"/>
              </a:lnSpc>
              <a:spcBef>
                <a:spcPts val="0"/>
              </a:spcBef>
              <a:spcAft>
                <a:spcPts val="0"/>
              </a:spcAft>
              <a:buNone/>
            </a:pPr>
            <a:r>
              <a:rPr lang="en-US" sz="1200">
                <a:solidFill>
                  <a:srgbClr val="1A1A1A"/>
                </a:solidFill>
              </a:rPr>
              <a:t>“When your daughter goes to school in the morning, she puts in her backpack the things she needs for the day; that’s prefetching and caching. When your son loses his mittens, you suggest he retrace his steps; that’s backtracking. At what point do you stop renting skis and buy yourself a pair?; that’s online algorithms.” </a:t>
            </a:r>
            <a:r>
              <a:rPr lang="en-US" sz="1200" u="sng">
                <a:solidFill>
                  <a:schemeClr val="hlink"/>
                </a:solidFill>
                <a:hlinkClick r:id="rId2"/>
              </a:rPr>
              <a:t>Jeannette M. Wing</a:t>
            </a:r>
            <a:endParaRPr sz="1200">
              <a:solidFill>
                <a:schemeClr val="dk1"/>
              </a:solidFill>
            </a:endParaRPr>
          </a:p>
          <a:p>
            <a:pPr indent="0" lvl="0" marL="0" rtl="0" algn="ctr">
              <a:lnSpc>
                <a:spcPct val="114062"/>
              </a:lnSpc>
              <a:spcBef>
                <a:spcPts val="0"/>
              </a:spcBef>
              <a:spcAft>
                <a:spcPts val="0"/>
              </a:spcAft>
              <a:buNone/>
            </a:pPr>
            <a:r>
              <a:t/>
            </a:r>
            <a:endParaRPr sz="1200">
              <a:solidFill>
                <a:srgbClr val="1A1A1A"/>
              </a:solidFill>
            </a:endParaRPr>
          </a:p>
        </p:txBody>
      </p:sp>
      <p:sp>
        <p:nvSpPr>
          <p:cNvPr id="296" name="Google Shape;296;g24feb38802_0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ed93a925a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5ed93a925a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765b09d04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4765b09d0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5ed93a925a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5ed93a925a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6" name="Google Shape;36;p1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8" name="Shape 38"/>
        <p:cNvGrpSpPr/>
        <p:nvPr/>
      </p:nvGrpSpPr>
      <p:grpSpPr>
        <a:xfrm>
          <a:off x="0" y="0"/>
          <a:ext cx="0" cy="0"/>
          <a:chOff x="0" y="0"/>
          <a:chExt cx="0" cy="0"/>
        </a:xfrm>
      </p:grpSpPr>
      <p:sp>
        <p:nvSpPr>
          <p:cNvPr id="39" name="Google Shape;39;p12"/>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0" name="Google Shape;40;p1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12"/>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42" name="Shape 42"/>
        <p:cNvGrpSpPr/>
        <p:nvPr/>
      </p:nvGrpSpPr>
      <p:grpSpPr>
        <a:xfrm>
          <a:off x="0" y="0"/>
          <a:ext cx="0" cy="0"/>
          <a:chOff x="0" y="0"/>
          <a:chExt cx="0" cy="0"/>
        </a:xfrm>
      </p:grpSpPr>
      <p:sp>
        <p:nvSpPr>
          <p:cNvPr id="43" name="Google Shape;43;p13"/>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4" name="Google Shape;44;p1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1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46" name="Shape 46"/>
        <p:cNvGrpSpPr/>
        <p:nvPr/>
      </p:nvGrpSpPr>
      <p:grpSpPr>
        <a:xfrm>
          <a:off x="0" y="0"/>
          <a:ext cx="0" cy="0"/>
          <a:chOff x="0" y="0"/>
          <a:chExt cx="0" cy="0"/>
        </a:xfrm>
      </p:grpSpPr>
      <p:sp>
        <p:nvSpPr>
          <p:cNvPr id="47" name="Google Shape;47;p14"/>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8" name="Google Shape;48;p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4"/>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50" name="Shape 50"/>
        <p:cNvGrpSpPr/>
        <p:nvPr/>
      </p:nvGrpSpPr>
      <p:grpSpPr>
        <a:xfrm>
          <a:off x="0" y="0"/>
          <a:ext cx="0" cy="0"/>
          <a:chOff x="0" y="0"/>
          <a:chExt cx="0" cy="0"/>
        </a:xfrm>
      </p:grpSpPr>
      <p:sp>
        <p:nvSpPr>
          <p:cNvPr id="51" name="Google Shape;51;p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2" name="Google Shape;52;p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5"/>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54" name="Shape 54"/>
        <p:cNvGrpSpPr/>
        <p:nvPr/>
      </p:nvGrpSpPr>
      <p:grpSpPr>
        <a:xfrm>
          <a:off x="0" y="0"/>
          <a:ext cx="0" cy="0"/>
          <a:chOff x="0" y="0"/>
          <a:chExt cx="0" cy="0"/>
        </a:xfrm>
      </p:grpSpPr>
      <p:sp>
        <p:nvSpPr>
          <p:cNvPr id="55" name="Google Shape;55;p16"/>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6" name="Google Shape;56;p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6"/>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58" name="Shape 58"/>
        <p:cNvGrpSpPr/>
        <p:nvPr/>
      </p:nvGrpSpPr>
      <p:grpSpPr>
        <a:xfrm>
          <a:off x="0" y="0"/>
          <a:ext cx="0" cy="0"/>
          <a:chOff x="0" y="0"/>
          <a:chExt cx="0" cy="0"/>
        </a:xfrm>
      </p:grpSpPr>
      <p:sp>
        <p:nvSpPr>
          <p:cNvPr id="59" name="Google Shape;59;p1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0" name="Google Shape;60;p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62" name="Shape 62"/>
        <p:cNvGrpSpPr/>
        <p:nvPr/>
      </p:nvGrpSpPr>
      <p:grpSpPr>
        <a:xfrm>
          <a:off x="0" y="0"/>
          <a:ext cx="0" cy="0"/>
          <a:chOff x="0" y="0"/>
          <a:chExt cx="0" cy="0"/>
        </a:xfrm>
      </p:grpSpPr>
      <p:sp>
        <p:nvSpPr>
          <p:cNvPr id="63" name="Google Shape;63;p18"/>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4" name="Google Shape;64;p1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8"/>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67" name="Shape 67"/>
        <p:cNvGrpSpPr/>
        <p:nvPr/>
      </p:nvGrpSpPr>
      <p:grpSpPr>
        <a:xfrm>
          <a:off x="0" y="0"/>
          <a:ext cx="0" cy="0"/>
          <a:chOff x="0" y="0"/>
          <a:chExt cx="0" cy="0"/>
        </a:xfrm>
      </p:grpSpPr>
      <p:sp>
        <p:nvSpPr>
          <p:cNvPr id="68" name="Google Shape;68;p2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9" name="Google Shape;69;p2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0" name="Shape 10"/>
        <p:cNvGrpSpPr/>
        <p:nvPr/>
      </p:nvGrpSpPr>
      <p:grpSpPr>
        <a:xfrm>
          <a:off x="0" y="0"/>
          <a:ext cx="0" cy="0"/>
          <a:chOff x="0" y="0"/>
          <a:chExt cx="0" cy="0"/>
        </a:xfrm>
      </p:grpSpPr>
      <p:sp>
        <p:nvSpPr>
          <p:cNvPr id="11" name="Google Shape;11;p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 name="Google Shape;12;p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 name="Google Shape;13;p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70" name="Shape 70"/>
        <p:cNvGrpSpPr/>
        <p:nvPr/>
      </p:nvGrpSpPr>
      <p:grpSpPr>
        <a:xfrm>
          <a:off x="0" y="0"/>
          <a:ext cx="0" cy="0"/>
          <a:chOff x="0" y="0"/>
          <a:chExt cx="0" cy="0"/>
        </a:xfrm>
      </p:grpSpPr>
      <p:sp>
        <p:nvSpPr>
          <p:cNvPr id="71" name="Google Shape;71;p2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2" name="Google Shape;72;p21"/>
          <p:cNvSpPr txBox="1"/>
          <p:nvPr>
            <p:ph idx="1" type="body"/>
          </p:nvPr>
        </p:nvSpPr>
        <p:spPr>
          <a:xfrm>
            <a:off x="304800" y="1828800"/>
            <a:ext cx="95505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73" name="Shape 73"/>
        <p:cNvGrpSpPr/>
        <p:nvPr/>
      </p:nvGrpSpPr>
      <p:grpSpPr>
        <a:xfrm>
          <a:off x="0" y="0"/>
          <a:ext cx="0" cy="0"/>
          <a:chOff x="0" y="0"/>
          <a:chExt cx="0" cy="0"/>
        </a:xfrm>
      </p:grpSpPr>
      <p:sp>
        <p:nvSpPr>
          <p:cNvPr id="74" name="Google Shape;74;p2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5" name="Google Shape;75;p22"/>
          <p:cNvSpPr txBox="1"/>
          <p:nvPr>
            <p:ph idx="1" type="body"/>
          </p:nvPr>
        </p:nvSpPr>
        <p:spPr>
          <a:xfrm>
            <a:off x="304800" y="1828800"/>
            <a:ext cx="4470301"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76" name="Shape 76"/>
        <p:cNvGrpSpPr/>
        <p:nvPr/>
      </p:nvGrpSpPr>
      <p:grpSpPr>
        <a:xfrm>
          <a:off x="0" y="0"/>
          <a:ext cx="0" cy="0"/>
          <a:chOff x="0" y="0"/>
          <a:chExt cx="0" cy="0"/>
        </a:xfrm>
      </p:grpSpPr>
      <p:sp>
        <p:nvSpPr>
          <p:cNvPr id="77" name="Google Shape;77;p2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78" name="Shape 78"/>
        <p:cNvGrpSpPr/>
        <p:nvPr/>
      </p:nvGrpSpPr>
      <p:grpSpPr>
        <a:xfrm>
          <a:off x="0" y="0"/>
          <a:ext cx="0" cy="0"/>
          <a:chOff x="0" y="0"/>
          <a:chExt cx="0" cy="0"/>
        </a:xfrm>
      </p:grpSpPr>
      <p:sp>
        <p:nvSpPr>
          <p:cNvPr id="79" name="Google Shape;79;p2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0" name="Google Shape;80;p2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82" name="Shape 82"/>
        <p:cNvGrpSpPr/>
        <p:nvPr/>
      </p:nvGrpSpPr>
      <p:grpSpPr>
        <a:xfrm>
          <a:off x="0" y="0"/>
          <a:ext cx="0" cy="0"/>
          <a:chOff x="0" y="0"/>
          <a:chExt cx="0" cy="0"/>
        </a:xfrm>
      </p:grpSpPr>
      <p:sp>
        <p:nvSpPr>
          <p:cNvPr id="83" name="Google Shape;83;p2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4" name="Google Shape;84;p2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5"/>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86" name="Shape 86"/>
        <p:cNvGrpSpPr/>
        <p:nvPr/>
      </p:nvGrpSpPr>
      <p:grpSpPr>
        <a:xfrm>
          <a:off x="0" y="0"/>
          <a:ext cx="0" cy="0"/>
          <a:chOff x="0" y="0"/>
          <a:chExt cx="0" cy="0"/>
        </a:xfrm>
      </p:grpSpPr>
      <p:sp>
        <p:nvSpPr>
          <p:cNvPr id="87" name="Google Shape;87;p26"/>
          <p:cNvSpPr/>
          <p:nvPr/>
        </p:nvSpPr>
        <p:spPr>
          <a:xfrm>
            <a:off x="8193085" y="6942135"/>
            <a:ext cx="304800" cy="195648"/>
          </a:xfrm>
          <a:prstGeom prst="rect">
            <a:avLst/>
          </a:prstGeom>
          <a:noFill/>
          <a:ln>
            <a:noFill/>
          </a:ln>
        </p:spPr>
        <p:txBody>
          <a:bodyPr anchorCtr="0" anchor="t" bIns="0" lIns="0" spcFirstLastPara="1" rIns="0" wrap="square" tIns="0">
            <a:noAutofit/>
          </a:bodyPr>
          <a:lstStyle/>
          <a:p>
            <a:pPr indent="22878"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88" name="Google Shape;88;p2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9" name="Google Shape;89;p2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90" name="Shape 90"/>
        <p:cNvGrpSpPr/>
        <p:nvPr/>
      </p:nvGrpSpPr>
      <p:grpSpPr>
        <a:xfrm>
          <a:off x="0" y="0"/>
          <a:ext cx="0" cy="0"/>
          <a:chOff x="0" y="0"/>
          <a:chExt cx="0" cy="0"/>
        </a:xfrm>
      </p:grpSpPr>
      <p:sp>
        <p:nvSpPr>
          <p:cNvPr id="91" name="Google Shape;91;p2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2" name="Google Shape;92;p2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7"/>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94" name="Shape 94"/>
        <p:cNvGrpSpPr/>
        <p:nvPr/>
      </p:nvGrpSpPr>
      <p:grpSpPr>
        <a:xfrm>
          <a:off x="0" y="0"/>
          <a:ext cx="0" cy="0"/>
          <a:chOff x="0" y="0"/>
          <a:chExt cx="0" cy="0"/>
        </a:xfrm>
      </p:grpSpPr>
      <p:sp>
        <p:nvSpPr>
          <p:cNvPr id="95" name="Google Shape;95;p28"/>
          <p:cNvSpPr/>
          <p:nvPr/>
        </p:nvSpPr>
        <p:spPr>
          <a:xfrm>
            <a:off x="8193085" y="6942135"/>
            <a:ext cx="304800"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96" name="Google Shape;96;p2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7" name="Google Shape;97;p2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98" name="Shape 98"/>
        <p:cNvGrpSpPr/>
        <p:nvPr/>
      </p:nvGrpSpPr>
      <p:grpSpPr>
        <a:xfrm>
          <a:off x="0" y="0"/>
          <a:ext cx="0" cy="0"/>
          <a:chOff x="0" y="0"/>
          <a:chExt cx="0" cy="0"/>
        </a:xfrm>
      </p:grpSpPr>
      <p:sp>
        <p:nvSpPr>
          <p:cNvPr id="99" name="Google Shape;99;p29"/>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9"/>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 name="Google Shape;101;p29"/>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102" name="Shape 102"/>
        <p:cNvGrpSpPr/>
        <p:nvPr/>
      </p:nvGrpSpPr>
      <p:grpSpPr>
        <a:xfrm>
          <a:off x="0" y="0"/>
          <a:ext cx="0" cy="0"/>
          <a:chOff x="0" y="0"/>
          <a:chExt cx="0" cy="0"/>
        </a:xfrm>
      </p:grpSpPr>
      <p:sp>
        <p:nvSpPr>
          <p:cNvPr id="103" name="Google Shape;103;p30"/>
          <p:cNvSpPr/>
          <p:nvPr/>
        </p:nvSpPr>
        <p:spPr>
          <a:xfrm>
            <a:off x="8193085" y="6942135"/>
            <a:ext cx="304801"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04" name="Google Shape;104;p30"/>
          <p:cNvSpPr txBox="1"/>
          <p:nvPr>
            <p:ph type="title"/>
          </p:nvPr>
        </p:nvSpPr>
        <p:spPr>
          <a:xfrm>
            <a:off x="762000" y="0"/>
            <a:ext cx="8636000" cy="2624137"/>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30"/>
          <p:cNvSpPr txBox="1"/>
          <p:nvPr>
            <p:ph idx="1" type="body"/>
          </p:nvPr>
        </p:nvSpPr>
        <p:spPr>
          <a:xfrm>
            <a:off x="762000" y="2200274"/>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4"/>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10" name="Shape 110"/>
        <p:cNvGrpSpPr/>
        <p:nvPr/>
      </p:nvGrpSpPr>
      <p:grpSpPr>
        <a:xfrm>
          <a:off x="0" y="0"/>
          <a:ext cx="0" cy="0"/>
          <a:chOff x="0" y="0"/>
          <a:chExt cx="0" cy="0"/>
        </a:xfrm>
      </p:grpSpPr>
      <p:sp>
        <p:nvSpPr>
          <p:cNvPr id="111" name="Google Shape;111;p32"/>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12" name="Google Shape;112;p3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13" name="Google Shape;113;p32"/>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spTree>
      <p:nvGrpSpPr>
        <p:cNvPr id="114" name="Shape 114"/>
        <p:cNvGrpSpPr/>
        <p:nvPr/>
      </p:nvGrpSpPr>
      <p:grpSpPr>
        <a:xfrm>
          <a:off x="0" y="0"/>
          <a:ext cx="0" cy="0"/>
          <a:chOff x="0" y="0"/>
          <a:chExt cx="0" cy="0"/>
        </a:xfrm>
      </p:grpSpPr>
      <p:sp>
        <p:nvSpPr>
          <p:cNvPr id="115" name="Google Shape;115;p33"/>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16" name="Google Shape;116;p3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17" name="Google Shape;117;p33"/>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18" name="Shape 118"/>
        <p:cNvGrpSpPr/>
        <p:nvPr/>
      </p:nvGrpSpPr>
      <p:grpSpPr>
        <a:xfrm>
          <a:off x="0" y="0"/>
          <a:ext cx="0" cy="0"/>
          <a:chOff x="0" y="0"/>
          <a:chExt cx="0" cy="0"/>
        </a:xfrm>
      </p:grpSpPr>
      <p:sp>
        <p:nvSpPr>
          <p:cNvPr id="119" name="Google Shape;119;p34"/>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20" name="Google Shape;120;p3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21" name="Google Shape;121;p34"/>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22" name="Shape 122"/>
        <p:cNvGrpSpPr/>
        <p:nvPr/>
      </p:nvGrpSpPr>
      <p:grpSpPr>
        <a:xfrm>
          <a:off x="0" y="0"/>
          <a:ext cx="0" cy="0"/>
          <a:chOff x="0" y="0"/>
          <a:chExt cx="0" cy="0"/>
        </a:xfrm>
      </p:grpSpPr>
      <p:sp>
        <p:nvSpPr>
          <p:cNvPr id="123" name="Google Shape;123;p3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2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24" name="Google Shape;124;p3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19100" lvl="0" marL="457200" marR="40638" rtl="0" algn="l">
              <a:lnSpc>
                <a:spcPct val="100000"/>
              </a:lnSpc>
              <a:spcBef>
                <a:spcPts val="700"/>
              </a:spcBef>
              <a:spcAft>
                <a:spcPts val="0"/>
              </a:spcAft>
              <a:buClr>
                <a:srgbClr val="000000"/>
              </a:buClr>
              <a:buSzPts val="3000"/>
              <a:buFont typeface="Times New Roman"/>
              <a:buChar char="•"/>
              <a:defRPr b="0" i="0" sz="3000" u="none" cap="none" strike="noStrike">
                <a:solidFill>
                  <a:srgbClr val="000000"/>
                </a:solidFill>
                <a:latin typeface="Times New Roman"/>
                <a:ea typeface="Times New Roman"/>
                <a:cs typeface="Times New Roman"/>
                <a:sym typeface="Times New Roman"/>
              </a:defRPr>
            </a:lvl1pPr>
            <a:lvl2pPr indent="-393700" lvl="1" marL="914400" marR="40638" rtl="0" algn="l">
              <a:lnSpc>
                <a:spcPct val="100000"/>
              </a:lnSpc>
              <a:spcBef>
                <a:spcPts val="600"/>
              </a:spcBef>
              <a:spcAft>
                <a:spcPts val="0"/>
              </a:spcAft>
              <a:buClr>
                <a:srgbClr val="000000"/>
              </a:buClr>
              <a:buSzPts val="2600"/>
              <a:buFont typeface="Times New Roman"/>
              <a:buChar char="–"/>
              <a:defRPr b="0" i="0" sz="2600" u="none" cap="none" strike="noStrike">
                <a:solidFill>
                  <a:srgbClr val="000000"/>
                </a:solidFill>
                <a:latin typeface="Times New Roman"/>
                <a:ea typeface="Times New Roman"/>
                <a:cs typeface="Times New Roman"/>
                <a:sym typeface="Times New Roman"/>
              </a:defRPr>
            </a:lvl2pPr>
            <a:lvl3pPr indent="-368300" lvl="2" marL="1371600" marR="40638" rtl="0" algn="l">
              <a:lnSpc>
                <a:spcPct val="100000"/>
              </a:lnSpc>
              <a:spcBef>
                <a:spcPts val="500"/>
              </a:spcBef>
              <a:spcAft>
                <a:spcPts val="0"/>
              </a:spcAft>
              <a:buClr>
                <a:srgbClr val="000000"/>
              </a:buClr>
              <a:buSzPts val="2200"/>
              <a:buFont typeface="Times New Roman"/>
              <a:buChar char="•"/>
              <a:defRPr b="0" i="0" sz="2200" u="none" cap="none" strike="noStrike">
                <a:solidFill>
                  <a:srgbClr val="000000"/>
                </a:solidFill>
                <a:latin typeface="Times New Roman"/>
                <a:ea typeface="Times New Roman"/>
                <a:cs typeface="Times New Roman"/>
                <a:sym typeface="Times New Roman"/>
              </a:defRPr>
            </a:lvl3pPr>
            <a:lvl4pPr indent="-342900" lvl="3" marL="1828800" marR="40638" rtl="0" algn="l">
              <a:lnSpc>
                <a:spcPct val="100000"/>
              </a:lnSpc>
              <a:spcBef>
                <a:spcPts val="400"/>
              </a:spcBef>
              <a:spcAft>
                <a:spcPts val="0"/>
              </a:spcAft>
              <a:buClr>
                <a:srgbClr val="000000"/>
              </a:buClr>
              <a:buSzPts val="1800"/>
              <a:buFont typeface="Times New Roman"/>
              <a:buChar char="–"/>
              <a:defRPr b="0" i="0" sz="1800" u="none" cap="none" strike="noStrike">
                <a:solidFill>
                  <a:srgbClr val="000000"/>
                </a:solidFill>
                <a:latin typeface="Times New Roman"/>
                <a:ea typeface="Times New Roman"/>
                <a:cs typeface="Times New Roman"/>
                <a:sym typeface="Times New Roman"/>
              </a:defRPr>
            </a:lvl4pPr>
            <a:lvl5pPr indent="-342900" lvl="4" marL="2286000" marR="40638" rtl="0" algn="l">
              <a:lnSpc>
                <a:spcPct val="100000"/>
              </a:lnSpc>
              <a:spcBef>
                <a:spcPts val="400"/>
              </a:spcBef>
              <a:spcAft>
                <a:spcPts val="0"/>
              </a:spcAft>
              <a:buClr>
                <a:srgbClr val="000000"/>
              </a:buClr>
              <a:buSzPts val="1800"/>
              <a:buFont typeface="Times New Roman"/>
              <a:buChar char="»"/>
              <a:defRPr b="0" i="0" sz="18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25" name="Google Shape;125;p35"/>
          <p:cNvSpPr txBox="1"/>
          <p:nvPr>
            <p:ph idx="12" type="sldNum"/>
          </p:nvPr>
        </p:nvSpPr>
        <p:spPr>
          <a:xfrm>
            <a:off x="8206581" y="6942137"/>
            <a:ext cx="266700" cy="2856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2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30" name="Shape 13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31" name="Shape 131"/>
        <p:cNvGrpSpPr/>
        <p:nvPr/>
      </p:nvGrpSpPr>
      <p:grpSpPr>
        <a:xfrm>
          <a:off x="0" y="0"/>
          <a:ext cx="0" cy="0"/>
          <a:chOff x="0" y="0"/>
          <a:chExt cx="0" cy="0"/>
        </a:xfrm>
      </p:grpSpPr>
      <p:sp>
        <p:nvSpPr>
          <p:cNvPr id="132" name="Google Shape;132;p3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33" name="Google Shape;133;p3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4" name="Google Shape;134;p3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35" name="Shape 135"/>
        <p:cNvGrpSpPr/>
        <p:nvPr/>
      </p:nvGrpSpPr>
      <p:grpSpPr>
        <a:xfrm>
          <a:off x="0" y="0"/>
          <a:ext cx="0" cy="0"/>
          <a:chOff x="0" y="0"/>
          <a:chExt cx="0" cy="0"/>
        </a:xfrm>
      </p:grpSpPr>
      <p:sp>
        <p:nvSpPr>
          <p:cNvPr id="136" name="Google Shape;136;p39"/>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7" name="Google Shape;137;p3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8" name="Google Shape;138;p39"/>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39" name="Shape 139"/>
        <p:cNvGrpSpPr/>
        <p:nvPr/>
      </p:nvGrpSpPr>
      <p:grpSpPr>
        <a:xfrm>
          <a:off x="0" y="0"/>
          <a:ext cx="0" cy="0"/>
          <a:chOff x="0" y="0"/>
          <a:chExt cx="0" cy="0"/>
        </a:xfrm>
      </p:grpSpPr>
      <p:sp>
        <p:nvSpPr>
          <p:cNvPr id="140" name="Google Shape;140;p4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1" name="Google Shape;141;p4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2" name="Google Shape;142;p40"/>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143" name="Shape 143"/>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4" name="Shape 144"/>
        <p:cNvGrpSpPr/>
        <p:nvPr/>
      </p:nvGrpSpPr>
      <p:grpSpPr>
        <a:xfrm>
          <a:off x="0" y="0"/>
          <a:ext cx="0" cy="0"/>
          <a:chOff x="0" y="0"/>
          <a:chExt cx="0" cy="0"/>
        </a:xfrm>
      </p:grpSpPr>
      <p:sp>
        <p:nvSpPr>
          <p:cNvPr id="145" name="Google Shape;145;p4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6" name="Google Shape;146;p4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8" name="Shape 18"/>
        <p:cNvGrpSpPr/>
        <p:nvPr/>
      </p:nvGrpSpPr>
      <p:grpSpPr>
        <a:xfrm>
          <a:off x="0" y="0"/>
          <a:ext cx="0" cy="0"/>
          <a:chOff x="0" y="0"/>
          <a:chExt cx="0" cy="0"/>
        </a:xfrm>
      </p:grpSpPr>
      <p:sp>
        <p:nvSpPr>
          <p:cNvPr id="19" name="Google Shape;19;p5"/>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5"/>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47" name="Shape 147"/>
        <p:cNvGrpSpPr/>
        <p:nvPr/>
      </p:nvGrpSpPr>
      <p:grpSpPr>
        <a:xfrm>
          <a:off x="0" y="0"/>
          <a:ext cx="0" cy="0"/>
          <a:chOff x="0" y="0"/>
          <a:chExt cx="0" cy="0"/>
        </a:xfrm>
      </p:grpSpPr>
      <p:sp>
        <p:nvSpPr>
          <p:cNvPr id="148" name="Google Shape;148;p4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49" name="Google Shape;149;p4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50" name="Shape 150"/>
        <p:cNvGrpSpPr/>
        <p:nvPr/>
      </p:nvGrpSpPr>
      <p:grpSpPr>
        <a:xfrm>
          <a:off x="0" y="0"/>
          <a:ext cx="0" cy="0"/>
          <a:chOff x="0" y="0"/>
          <a:chExt cx="0" cy="0"/>
        </a:xfrm>
      </p:grpSpPr>
      <p:sp>
        <p:nvSpPr>
          <p:cNvPr id="151" name="Google Shape;151;p4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2" name="Google Shape;152;p4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53" name="Shape 153"/>
        <p:cNvGrpSpPr/>
        <p:nvPr/>
      </p:nvGrpSpPr>
      <p:grpSpPr>
        <a:xfrm>
          <a:off x="0" y="0"/>
          <a:ext cx="0" cy="0"/>
          <a:chOff x="0" y="0"/>
          <a:chExt cx="0" cy="0"/>
        </a:xfrm>
      </p:grpSpPr>
      <p:sp>
        <p:nvSpPr>
          <p:cNvPr id="154" name="Google Shape;154;p4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155" name="Shape 155"/>
        <p:cNvGrpSpPr/>
        <p:nvPr/>
      </p:nvGrpSpPr>
      <p:grpSpPr>
        <a:xfrm>
          <a:off x="0" y="0"/>
          <a:ext cx="0" cy="0"/>
          <a:chOff x="0" y="0"/>
          <a:chExt cx="0" cy="0"/>
        </a:xfrm>
      </p:grpSpPr>
      <p:sp>
        <p:nvSpPr>
          <p:cNvPr id="156" name="Google Shape;156;p4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57" name="Google Shape;157;p4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8" name="Google Shape;158;p4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59" name="Shape 159"/>
        <p:cNvGrpSpPr/>
        <p:nvPr/>
      </p:nvGrpSpPr>
      <p:grpSpPr>
        <a:xfrm>
          <a:off x="0" y="0"/>
          <a:ext cx="0" cy="0"/>
          <a:chOff x="0" y="0"/>
          <a:chExt cx="0" cy="0"/>
        </a:xfrm>
      </p:grpSpPr>
      <p:sp>
        <p:nvSpPr>
          <p:cNvPr id="160" name="Google Shape;160;p4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1" name="Google Shape;161;p4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2" name="Google Shape;162;p47"/>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63" name="Shape 163"/>
        <p:cNvGrpSpPr/>
        <p:nvPr/>
      </p:nvGrpSpPr>
      <p:grpSpPr>
        <a:xfrm>
          <a:off x="0" y="0"/>
          <a:ext cx="0" cy="0"/>
          <a:chOff x="0" y="0"/>
          <a:chExt cx="0" cy="0"/>
        </a:xfrm>
      </p:grpSpPr>
      <p:sp>
        <p:nvSpPr>
          <p:cNvPr id="164" name="Google Shape;164;p4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5" name="Google Shape;165;p4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6" name="Google Shape;166;p4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167" name="Shape 167"/>
        <p:cNvGrpSpPr/>
        <p:nvPr/>
      </p:nvGrpSpPr>
      <p:grpSpPr>
        <a:xfrm>
          <a:off x="0" y="0"/>
          <a:ext cx="0" cy="0"/>
          <a:chOff x="0" y="0"/>
          <a:chExt cx="0" cy="0"/>
        </a:xfrm>
      </p:grpSpPr>
      <p:sp>
        <p:nvSpPr>
          <p:cNvPr id="168" name="Google Shape;168;p4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69" name="Google Shape;169;p4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0" name="Google Shape;170;p4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171" name="Shape 171"/>
        <p:cNvGrpSpPr/>
        <p:nvPr/>
      </p:nvGrpSpPr>
      <p:grpSpPr>
        <a:xfrm>
          <a:off x="0" y="0"/>
          <a:ext cx="0" cy="0"/>
          <a:chOff x="0" y="0"/>
          <a:chExt cx="0" cy="0"/>
        </a:xfrm>
      </p:grpSpPr>
      <p:sp>
        <p:nvSpPr>
          <p:cNvPr id="172" name="Google Shape;172;p5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3" name="Google Shape;173;p5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4" name="Google Shape;174;p50"/>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175" name="Shape 175"/>
        <p:cNvGrpSpPr/>
        <p:nvPr/>
      </p:nvGrpSpPr>
      <p:grpSpPr>
        <a:xfrm>
          <a:off x="0" y="0"/>
          <a:ext cx="0" cy="0"/>
          <a:chOff x="0" y="0"/>
          <a:chExt cx="0" cy="0"/>
        </a:xfrm>
      </p:grpSpPr>
      <p:sp>
        <p:nvSpPr>
          <p:cNvPr id="176" name="Google Shape;176;p5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77" name="Google Shape;177;p5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8" name="Google Shape;178;p51"/>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179" name="Shape 179"/>
        <p:cNvGrpSpPr/>
        <p:nvPr/>
      </p:nvGrpSpPr>
      <p:grpSpPr>
        <a:xfrm>
          <a:off x="0" y="0"/>
          <a:ext cx="0" cy="0"/>
          <a:chOff x="0" y="0"/>
          <a:chExt cx="0" cy="0"/>
        </a:xfrm>
      </p:grpSpPr>
      <p:sp>
        <p:nvSpPr>
          <p:cNvPr id="180" name="Google Shape;180;p52"/>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81" name="Google Shape;181;p5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2" name="Google Shape;182;p52"/>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183" name="Shape 183"/>
        <p:cNvGrpSpPr/>
        <p:nvPr/>
      </p:nvGrpSpPr>
      <p:grpSpPr>
        <a:xfrm>
          <a:off x="0" y="0"/>
          <a:ext cx="0" cy="0"/>
          <a:chOff x="0" y="0"/>
          <a:chExt cx="0" cy="0"/>
        </a:xfrm>
      </p:grpSpPr>
      <p:sp>
        <p:nvSpPr>
          <p:cNvPr id="184" name="Google Shape;184;p53"/>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85" name="Google Shape;185;p5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6" name="Google Shape;186;p53"/>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7" name="Shape 187"/>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188" name="Shape 188"/>
        <p:cNvGrpSpPr/>
        <p:nvPr/>
      </p:nvGrpSpPr>
      <p:grpSpPr>
        <a:xfrm>
          <a:off x="0" y="0"/>
          <a:ext cx="0" cy="0"/>
          <a:chOff x="0" y="0"/>
          <a:chExt cx="0" cy="0"/>
        </a:xfrm>
      </p:grpSpPr>
      <p:sp>
        <p:nvSpPr>
          <p:cNvPr id="189" name="Google Shape;189;p55"/>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0" name="Google Shape;190;p55"/>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191" name="Shape 191"/>
        <p:cNvGrpSpPr/>
        <p:nvPr/>
      </p:nvGrpSpPr>
      <p:grpSpPr>
        <a:xfrm>
          <a:off x="0" y="0"/>
          <a:ext cx="0" cy="0"/>
          <a:chOff x="0" y="0"/>
          <a:chExt cx="0" cy="0"/>
        </a:xfrm>
      </p:grpSpPr>
      <p:sp>
        <p:nvSpPr>
          <p:cNvPr id="192" name="Google Shape;192;p56"/>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3" name="Google Shape;193;p56"/>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194" name="Shape 194"/>
        <p:cNvGrpSpPr/>
        <p:nvPr/>
      </p:nvGrpSpPr>
      <p:grpSpPr>
        <a:xfrm>
          <a:off x="0" y="0"/>
          <a:ext cx="0" cy="0"/>
          <a:chOff x="0" y="0"/>
          <a:chExt cx="0" cy="0"/>
        </a:xfrm>
      </p:grpSpPr>
      <p:sp>
        <p:nvSpPr>
          <p:cNvPr id="195" name="Google Shape;195;p57"/>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96" name="Google Shape;196;p57"/>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197" name="Shape 197"/>
        <p:cNvGrpSpPr/>
        <p:nvPr/>
      </p:nvGrpSpPr>
      <p:grpSpPr>
        <a:xfrm>
          <a:off x="0" y="0"/>
          <a:ext cx="0" cy="0"/>
          <a:chOff x="0" y="0"/>
          <a:chExt cx="0" cy="0"/>
        </a:xfrm>
      </p:grpSpPr>
      <p:sp>
        <p:nvSpPr>
          <p:cNvPr id="198" name="Google Shape;198;p58"/>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199" name="Shape 199"/>
        <p:cNvGrpSpPr/>
        <p:nvPr/>
      </p:nvGrpSpPr>
      <p:grpSpPr>
        <a:xfrm>
          <a:off x="0" y="0"/>
          <a:ext cx="0" cy="0"/>
          <a:chOff x="0" y="0"/>
          <a:chExt cx="0" cy="0"/>
        </a:xfrm>
      </p:grpSpPr>
      <p:sp>
        <p:nvSpPr>
          <p:cNvPr id="200" name="Google Shape;200;p59"/>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01" name="Google Shape;201;p5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2" name="Google Shape;202;p59"/>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203" name="Shape 203"/>
        <p:cNvGrpSpPr/>
        <p:nvPr/>
      </p:nvGrpSpPr>
      <p:grpSpPr>
        <a:xfrm>
          <a:off x="0" y="0"/>
          <a:ext cx="0" cy="0"/>
          <a:chOff x="0" y="0"/>
          <a:chExt cx="0" cy="0"/>
        </a:xfrm>
      </p:grpSpPr>
      <p:sp>
        <p:nvSpPr>
          <p:cNvPr id="204" name="Google Shape;204;p6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05" name="Google Shape;205;p6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6" name="Google Shape;206;p60"/>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207" name="Shape 207"/>
        <p:cNvGrpSpPr/>
        <p:nvPr/>
      </p:nvGrpSpPr>
      <p:grpSpPr>
        <a:xfrm>
          <a:off x="0" y="0"/>
          <a:ext cx="0" cy="0"/>
          <a:chOff x="0" y="0"/>
          <a:chExt cx="0" cy="0"/>
        </a:xfrm>
      </p:grpSpPr>
      <p:sp>
        <p:nvSpPr>
          <p:cNvPr id="208" name="Google Shape;208;p61"/>
          <p:cNvSpPr/>
          <p:nvPr/>
        </p:nvSpPr>
        <p:spPr>
          <a:xfrm>
            <a:off x="8193085" y="6942135"/>
            <a:ext cx="304800" cy="195600"/>
          </a:xfrm>
          <a:prstGeom prst="rect">
            <a:avLst/>
          </a:prstGeom>
          <a:noFill/>
          <a:ln>
            <a:noFill/>
          </a:ln>
        </p:spPr>
        <p:txBody>
          <a:bodyPr anchorCtr="0" anchor="t" bIns="0" lIns="0" spcFirstLastPara="1" rIns="0" wrap="square" tIns="0">
            <a:noAutofit/>
          </a:bodyPr>
          <a:lstStyle/>
          <a:p>
            <a:pPr indent="22877"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209" name="Google Shape;209;p6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10" name="Google Shape;210;p6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211" name="Shape 211"/>
        <p:cNvGrpSpPr/>
        <p:nvPr/>
      </p:nvGrpSpPr>
      <p:grpSpPr>
        <a:xfrm>
          <a:off x="0" y="0"/>
          <a:ext cx="0" cy="0"/>
          <a:chOff x="0" y="0"/>
          <a:chExt cx="0" cy="0"/>
        </a:xfrm>
      </p:grpSpPr>
      <p:sp>
        <p:nvSpPr>
          <p:cNvPr id="212" name="Google Shape;212;p62"/>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13" name="Google Shape;213;p6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Google Shape;214;p62"/>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7"/>
          <p:cNvSpPr txBox="1"/>
          <p:nvPr>
            <p:ph type="title"/>
          </p:nvPr>
        </p:nvSpPr>
        <p:spPr>
          <a:xfrm>
            <a:off x="914400" y="3048000"/>
            <a:ext cx="83312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 name="Google Shape;25;p7"/>
          <p:cNvSpPr txBox="1"/>
          <p:nvPr>
            <p:ph idx="1" type="body"/>
          </p:nvPr>
        </p:nvSpPr>
        <p:spPr>
          <a:xfrm>
            <a:off x="1828800" y="4572000"/>
            <a:ext cx="6502399"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215" name="Shape 215"/>
        <p:cNvGrpSpPr/>
        <p:nvPr/>
      </p:nvGrpSpPr>
      <p:grpSpPr>
        <a:xfrm>
          <a:off x="0" y="0"/>
          <a:ext cx="0" cy="0"/>
          <a:chOff x="0" y="0"/>
          <a:chExt cx="0" cy="0"/>
        </a:xfrm>
      </p:grpSpPr>
      <p:sp>
        <p:nvSpPr>
          <p:cNvPr id="216" name="Google Shape;216;p63"/>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217" name="Google Shape;217;p6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18" name="Google Shape;218;p63"/>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219" name="Shape 219"/>
        <p:cNvGrpSpPr/>
        <p:nvPr/>
      </p:nvGrpSpPr>
      <p:grpSpPr>
        <a:xfrm>
          <a:off x="0" y="0"/>
          <a:ext cx="0" cy="0"/>
          <a:chOff x="0" y="0"/>
          <a:chExt cx="0" cy="0"/>
        </a:xfrm>
      </p:grpSpPr>
      <p:sp>
        <p:nvSpPr>
          <p:cNvPr id="220" name="Google Shape;220;p64"/>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1" name="Google Shape;221;p6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rtl="0">
              <a:spcBef>
                <a:spcPts val="700"/>
              </a:spcBef>
              <a:spcAft>
                <a:spcPts val="0"/>
              </a:spcAft>
              <a:buSzPts val="1400"/>
              <a:buFont typeface="Times New Roman"/>
              <a:buChar char="•"/>
              <a:defRPr/>
            </a:lvl1pPr>
            <a:lvl2pPr indent="-317500" lvl="1" marL="914400" marR="40638" rtl="0">
              <a:spcBef>
                <a:spcPts val="600"/>
              </a:spcBef>
              <a:spcAft>
                <a:spcPts val="0"/>
              </a:spcAft>
              <a:buSzPts val="1400"/>
              <a:buChar char="–"/>
              <a:defRPr/>
            </a:lvl2pPr>
            <a:lvl3pPr indent="-317500" lvl="2" marL="1371600" marR="40638" rtl="0">
              <a:spcBef>
                <a:spcPts val="500"/>
              </a:spcBef>
              <a:spcAft>
                <a:spcPts val="0"/>
              </a:spcAft>
              <a:buSzPts val="1400"/>
              <a:buFont typeface="Times New Roman"/>
              <a:buChar char="•"/>
              <a:defRPr/>
            </a:lvl3pPr>
            <a:lvl4pPr indent="-317500" lvl="3" marL="1828800" marR="40638" rtl="0">
              <a:spcBef>
                <a:spcPts val="400"/>
              </a:spcBef>
              <a:spcAft>
                <a:spcPts val="0"/>
              </a:spcAft>
              <a:buSzPts val="1400"/>
              <a:buChar char="–"/>
              <a:defRPr/>
            </a:lvl4pPr>
            <a:lvl5pPr indent="-317500" lvl="4" marL="2286000" marR="40638"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22" name="Google Shape;222;p64"/>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223" name="Shape 223"/>
        <p:cNvGrpSpPr/>
        <p:nvPr/>
      </p:nvGrpSpPr>
      <p:grpSpPr>
        <a:xfrm>
          <a:off x="0" y="0"/>
          <a:ext cx="0" cy="0"/>
          <a:chOff x="0" y="0"/>
          <a:chExt cx="0" cy="0"/>
        </a:xfrm>
      </p:grpSpPr>
      <p:sp>
        <p:nvSpPr>
          <p:cNvPr id="224" name="Google Shape;224;p65"/>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225" name="Google Shape;225;p6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6" name="Google Shape;226;p65"/>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27" name="Shape 227"/>
        <p:cNvGrpSpPr/>
        <p:nvPr/>
      </p:nvGrpSpPr>
      <p:grpSpPr>
        <a:xfrm>
          <a:off x="0" y="0"/>
          <a:ext cx="0" cy="0"/>
          <a:chOff x="0" y="0"/>
          <a:chExt cx="0" cy="0"/>
        </a:xfrm>
      </p:grpSpPr>
      <p:sp>
        <p:nvSpPr>
          <p:cNvPr id="228" name="Google Shape;228;p66"/>
          <p:cNvSpPr txBox="1"/>
          <p:nvPr>
            <p:ph type="title"/>
          </p:nvPr>
        </p:nvSpPr>
        <p:spPr>
          <a:xfrm>
            <a:off x="346333" y="433852"/>
            <a:ext cx="9467400" cy="118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29" name="Google Shape;229;p66"/>
          <p:cNvSpPr txBox="1"/>
          <p:nvPr>
            <p:ph idx="1" type="body"/>
          </p:nvPr>
        </p:nvSpPr>
        <p:spPr>
          <a:xfrm>
            <a:off x="346333" y="1820259"/>
            <a:ext cx="9467400" cy="494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0" name="Google Shape;230;p66"/>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x">
  <p:cSld name="Default - tx">
    <p:bg>
      <p:bgPr>
        <a:solidFill>
          <a:srgbClr val="000000"/>
        </a:solidFill>
      </p:bgPr>
    </p:bg>
    <p:spTree>
      <p:nvGrpSpPr>
        <p:cNvPr id="231" name="Shape 231"/>
        <p:cNvGrpSpPr/>
        <p:nvPr/>
      </p:nvGrpSpPr>
      <p:grpSpPr>
        <a:xfrm>
          <a:off x="0" y="0"/>
          <a:ext cx="0" cy="0"/>
          <a:chOff x="0" y="0"/>
          <a:chExt cx="0" cy="0"/>
        </a:xfrm>
      </p:grpSpPr>
      <p:sp>
        <p:nvSpPr>
          <p:cNvPr id="232" name="Google Shape;232;p67"/>
          <p:cNvSpPr txBox="1"/>
          <p:nvPr/>
        </p:nvSpPr>
        <p:spPr>
          <a:xfrm>
            <a:off x="8193085" y="6942135"/>
            <a:ext cx="304800" cy="266700"/>
          </a:xfrm>
          <a:prstGeom prst="rect">
            <a:avLst/>
          </a:prstGeom>
          <a:noFill/>
          <a:ln>
            <a:noFill/>
          </a:ln>
        </p:spPr>
        <p:txBody>
          <a:bodyPr anchorCtr="0" anchor="t" bIns="38100" lIns="38100" spcFirstLastPara="1" rIns="38100" wrap="square" tIns="38100">
            <a:noAutofit/>
          </a:bodyPr>
          <a:lstStyle/>
          <a:p>
            <a:pPr indent="0" lvl="0" marL="0" marR="0" rtl="0" algn="ctr">
              <a:lnSpc>
                <a:spcPct val="100000"/>
              </a:lnSpc>
              <a:spcBef>
                <a:spcPts val="0"/>
              </a:spcBef>
              <a:spcAft>
                <a:spcPts val="0"/>
              </a:spcAft>
              <a:buClr>
                <a:srgbClr val="000000"/>
              </a:buClr>
              <a:buFont typeface="Times New Roman"/>
              <a:buNone/>
            </a:pPr>
            <a:r>
              <a:rPr b="0" i="0" lang="en-US" sz="1200" u="none" cap="none" strike="noStrike">
                <a:solidFill>
                  <a:srgbClr val="000000"/>
                </a:solidFill>
                <a:latin typeface="Times New Roman"/>
                <a:ea typeface="Times New Roman"/>
                <a:cs typeface="Times New Roman"/>
                <a:sym typeface="Times New Roman"/>
              </a:rPr>
              <a:t>*</a:t>
            </a:r>
            <a:endParaRPr/>
          </a:p>
        </p:txBody>
      </p:sp>
      <p:sp>
        <p:nvSpPr>
          <p:cNvPr id="233" name="Google Shape;233;p67"/>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400"/>
              <a:buFont typeface="Times New Roman"/>
              <a:buNone/>
              <a:defRPr b="0" i="0" sz="42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34" name="Google Shape;234;p67"/>
          <p:cNvSpPr txBox="1"/>
          <p:nvPr>
            <p:ph idx="1" type="body"/>
          </p:nvPr>
        </p:nvSpPr>
        <p:spPr>
          <a:xfrm>
            <a:off x="306387" y="5326062"/>
            <a:ext cx="8780400" cy="22938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700"/>
              </a:spcBef>
              <a:spcAft>
                <a:spcPts val="0"/>
              </a:spcAft>
              <a:buClr>
                <a:srgbClr val="000000"/>
              </a:buClr>
              <a:buSzPts val="3000"/>
              <a:buFont typeface="Arial"/>
              <a:buChar char="•"/>
              <a:defRPr b="0" i="0" sz="3000" u="none" cap="none" strike="noStrike">
                <a:solidFill>
                  <a:srgbClr val="000000"/>
                </a:solidFill>
                <a:latin typeface="Times New Roman"/>
                <a:ea typeface="Times New Roman"/>
                <a:cs typeface="Times New Roman"/>
                <a:sym typeface="Times New Roman"/>
              </a:defRPr>
            </a:lvl1pPr>
            <a:lvl2pPr indent="-393700" lvl="1" marL="914400" marR="0" rtl="0" algn="l">
              <a:lnSpc>
                <a:spcPct val="100000"/>
              </a:lnSpc>
              <a:spcBef>
                <a:spcPts val="600"/>
              </a:spcBef>
              <a:spcAft>
                <a:spcPts val="0"/>
              </a:spcAft>
              <a:buClr>
                <a:srgbClr val="000000"/>
              </a:buClr>
              <a:buSzPts val="2600"/>
              <a:buFont typeface="Arial"/>
              <a:buChar char="•"/>
              <a:defRPr b="0" i="0" sz="2600" u="none" cap="none" strike="noStrike">
                <a:solidFill>
                  <a:srgbClr val="000000"/>
                </a:solidFill>
                <a:latin typeface="Times New Roman"/>
                <a:ea typeface="Times New Roman"/>
                <a:cs typeface="Times New Roman"/>
                <a:sym typeface="Times New Roman"/>
              </a:defRPr>
            </a:lvl2pPr>
            <a:lvl3pPr indent="-368300" lvl="2" marL="1371600" marR="0" rtl="0" algn="l">
              <a:lnSpc>
                <a:spcPct val="100000"/>
              </a:lnSpc>
              <a:spcBef>
                <a:spcPts val="500"/>
              </a:spcBef>
              <a:spcAft>
                <a:spcPts val="0"/>
              </a:spcAft>
              <a:buClr>
                <a:srgbClr val="000000"/>
              </a:buClr>
              <a:buSzPts val="2200"/>
              <a:buFont typeface="Arial"/>
              <a:buChar char="•"/>
              <a:defRPr b="0" i="0" sz="2200" u="none" cap="none" strike="noStrike">
                <a:solidFill>
                  <a:srgbClr val="000000"/>
                </a:solidFill>
                <a:latin typeface="Times New Roman"/>
                <a:ea typeface="Times New Roman"/>
                <a:cs typeface="Times New Roman"/>
                <a:sym typeface="Times New Roman"/>
              </a:defRPr>
            </a:lvl3pPr>
            <a:lvl4pPr indent="-342900" lvl="3" marL="1828800" marR="0" rtl="0" algn="l">
              <a:lnSpc>
                <a:spcPct val="100000"/>
              </a:lnSpc>
              <a:spcBef>
                <a:spcPts val="500"/>
              </a:spcBef>
              <a:spcAft>
                <a:spcPts val="0"/>
              </a:spcAft>
              <a:buClr>
                <a:srgbClr val="000000"/>
              </a:buClr>
              <a:buSzPts val="1800"/>
              <a:buFont typeface="Arial"/>
              <a:buChar char="•"/>
              <a:defRPr b="0" i="0" sz="1800" u="none" cap="none" strike="noStrike">
                <a:solidFill>
                  <a:srgbClr val="000000"/>
                </a:solidFill>
                <a:latin typeface="Times New Roman"/>
                <a:ea typeface="Times New Roman"/>
                <a:cs typeface="Times New Roman"/>
                <a:sym typeface="Times New Roman"/>
              </a:defRPr>
            </a:lvl4pPr>
            <a:lvl5pPr indent="-342900" lvl="4" marL="2286000" marR="0" rtl="0" algn="l">
              <a:lnSpc>
                <a:spcPct val="100000"/>
              </a:lnSpc>
              <a:spcBef>
                <a:spcPts val="500"/>
              </a:spcBef>
              <a:spcAft>
                <a:spcPts val="0"/>
              </a:spcAft>
              <a:buClr>
                <a:srgbClr val="000000"/>
              </a:buClr>
              <a:buSzPts val="1800"/>
              <a:buFont typeface="Arial"/>
              <a:buChar char="•"/>
              <a:defRPr b="0" i="0" sz="18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35" name="Google Shape;235;p67"/>
          <p:cNvSpPr txBox="1"/>
          <p:nvPr>
            <p:ph idx="12" type="sldNum"/>
          </p:nvPr>
        </p:nvSpPr>
        <p:spPr>
          <a:xfrm>
            <a:off x="9396438" y="7188906"/>
            <a:ext cx="255600" cy="237000"/>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0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236" name="Shape 236"/>
        <p:cNvGrpSpPr/>
        <p:nvPr/>
      </p:nvGrpSpPr>
      <p:grpSpPr>
        <a:xfrm>
          <a:off x="0" y="0"/>
          <a:ext cx="0" cy="0"/>
          <a:chOff x="0" y="0"/>
          <a:chExt cx="0" cy="0"/>
        </a:xfrm>
      </p:grpSpPr>
      <p:sp>
        <p:nvSpPr>
          <p:cNvPr id="237" name="Google Shape;237;p68"/>
          <p:cNvSpPr txBox="1"/>
          <p:nvPr>
            <p:ph type="ctrTitle"/>
          </p:nvPr>
        </p:nvSpPr>
        <p:spPr>
          <a:xfrm>
            <a:off x="685800" y="2130425"/>
            <a:ext cx="7772400" cy="1470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SzPts val="1400"/>
              <a:buNone/>
              <a:defRPr b="0" i="0" sz="4400" u="none" cap="none" strike="noStrike">
                <a:solidFill>
                  <a:schemeClr val="dk2"/>
                </a:solidFill>
                <a:latin typeface="Times New Roman"/>
                <a:ea typeface="Times New Roman"/>
                <a:cs typeface="Times New Roman"/>
                <a:sym typeface="Times New Roman"/>
              </a:defRPr>
            </a:lvl9pPr>
          </a:lstStyle>
          <a:p/>
        </p:txBody>
      </p:sp>
      <p:sp>
        <p:nvSpPr>
          <p:cNvPr id="238" name="Google Shape;238;p68"/>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640"/>
              </a:spcBef>
              <a:spcAft>
                <a:spcPts val="0"/>
              </a:spcAft>
              <a:buClr>
                <a:schemeClr val="dk1"/>
              </a:buClr>
              <a:buSzPts val="3200"/>
              <a:buFont typeface="Times New Roman"/>
              <a:buChar char="•"/>
              <a:defRPr b="0" i="0" sz="3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560"/>
              </a:spcBef>
              <a:spcAft>
                <a:spcPts val="0"/>
              </a:spcAft>
              <a:buClr>
                <a:schemeClr val="dk1"/>
              </a:buClr>
              <a:buSzPts val="2800"/>
              <a:buFont typeface="Times New Roman"/>
              <a:buChar char="–"/>
              <a:defRPr b="0" i="0" sz="2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48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239" name="Google Shape;239;p68"/>
          <p:cNvSpPr txBox="1"/>
          <p:nvPr>
            <p:ph idx="10" type="dt"/>
          </p:nvPr>
        </p:nvSpPr>
        <p:spPr>
          <a:xfrm>
            <a:off x="762000" y="6942137"/>
            <a:ext cx="2117700" cy="50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0" name="Google Shape;240;p68"/>
          <p:cNvSpPr txBox="1"/>
          <p:nvPr>
            <p:ph idx="11" type="ftr"/>
          </p:nvPr>
        </p:nvSpPr>
        <p:spPr>
          <a:xfrm>
            <a:off x="3470275" y="6942137"/>
            <a:ext cx="3219600" cy="509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241" name="Google Shape;241;p68"/>
          <p:cNvSpPr txBox="1"/>
          <p:nvPr>
            <p:ph idx="12" type="sldNum"/>
          </p:nvPr>
        </p:nvSpPr>
        <p:spPr>
          <a:xfrm>
            <a:off x="7280275" y="6942137"/>
            <a:ext cx="2119200" cy="5097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242" name="Shape 242"/>
        <p:cNvGrpSpPr/>
        <p:nvPr/>
      </p:nvGrpSpPr>
      <p:grpSpPr>
        <a:xfrm>
          <a:off x="0" y="0"/>
          <a:ext cx="0" cy="0"/>
          <a:chOff x="0" y="0"/>
          <a:chExt cx="0" cy="0"/>
        </a:xfrm>
      </p:grpSpPr>
      <p:sp>
        <p:nvSpPr>
          <p:cNvPr id="243" name="Google Shape;243;p69"/>
          <p:cNvSpPr txBox="1"/>
          <p:nvPr>
            <p:ph type="title"/>
          </p:nvPr>
        </p:nvSpPr>
        <p:spPr>
          <a:xfrm>
            <a:off x="346333" y="433852"/>
            <a:ext cx="9467400" cy="118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44" name="Google Shape;244;p69"/>
          <p:cNvSpPr txBox="1"/>
          <p:nvPr>
            <p:ph idx="1" type="body"/>
          </p:nvPr>
        </p:nvSpPr>
        <p:spPr>
          <a:xfrm>
            <a:off x="346333" y="1820259"/>
            <a:ext cx="9467400" cy="494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5" name="Google Shape;245;p69"/>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246" name="Shape 246"/>
        <p:cNvGrpSpPr/>
        <p:nvPr/>
      </p:nvGrpSpPr>
      <p:grpSpPr>
        <a:xfrm>
          <a:off x="0" y="0"/>
          <a:ext cx="0" cy="0"/>
          <a:chOff x="0" y="0"/>
          <a:chExt cx="0" cy="0"/>
        </a:xfrm>
      </p:grpSpPr>
      <p:sp>
        <p:nvSpPr>
          <p:cNvPr id="247" name="Google Shape;247;p70"/>
          <p:cNvSpPr txBox="1"/>
          <p:nvPr>
            <p:ph type="title"/>
          </p:nvPr>
        </p:nvSpPr>
        <p:spPr>
          <a:xfrm>
            <a:off x="346333" y="433852"/>
            <a:ext cx="9467400" cy="118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48" name="Google Shape;248;p70"/>
          <p:cNvSpPr txBox="1"/>
          <p:nvPr>
            <p:ph idx="1" type="body"/>
          </p:nvPr>
        </p:nvSpPr>
        <p:spPr>
          <a:xfrm>
            <a:off x="346333" y="1820259"/>
            <a:ext cx="9467400" cy="494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49" name="Google Shape;249;p70"/>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250" name="Shape 250"/>
        <p:cNvGrpSpPr/>
        <p:nvPr/>
      </p:nvGrpSpPr>
      <p:grpSpPr>
        <a:xfrm>
          <a:off x="0" y="0"/>
          <a:ext cx="0" cy="0"/>
          <a:chOff x="0" y="0"/>
          <a:chExt cx="0" cy="0"/>
        </a:xfrm>
      </p:grpSpPr>
      <p:sp>
        <p:nvSpPr>
          <p:cNvPr id="251" name="Google Shape;251;p71"/>
          <p:cNvSpPr txBox="1"/>
          <p:nvPr>
            <p:ph type="title"/>
          </p:nvPr>
        </p:nvSpPr>
        <p:spPr>
          <a:xfrm>
            <a:off x="346333" y="433852"/>
            <a:ext cx="9467400" cy="118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2" name="Google Shape;252;p71"/>
          <p:cNvSpPr txBox="1"/>
          <p:nvPr>
            <p:ph idx="1" type="body"/>
          </p:nvPr>
        </p:nvSpPr>
        <p:spPr>
          <a:xfrm>
            <a:off x="346333" y="1820259"/>
            <a:ext cx="9467400" cy="494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3" name="Google Shape;253;p71"/>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254" name="Shape 254"/>
        <p:cNvGrpSpPr/>
        <p:nvPr/>
      </p:nvGrpSpPr>
      <p:grpSpPr>
        <a:xfrm>
          <a:off x="0" y="0"/>
          <a:ext cx="0" cy="0"/>
          <a:chOff x="0" y="0"/>
          <a:chExt cx="0" cy="0"/>
        </a:xfrm>
      </p:grpSpPr>
      <p:sp>
        <p:nvSpPr>
          <p:cNvPr id="255" name="Google Shape;255;p72"/>
          <p:cNvSpPr txBox="1"/>
          <p:nvPr>
            <p:ph type="title"/>
          </p:nvPr>
        </p:nvSpPr>
        <p:spPr>
          <a:xfrm>
            <a:off x="346333" y="433852"/>
            <a:ext cx="9467400" cy="1186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56" name="Google Shape;256;p72"/>
          <p:cNvSpPr txBox="1"/>
          <p:nvPr>
            <p:ph idx="1" type="body"/>
          </p:nvPr>
        </p:nvSpPr>
        <p:spPr>
          <a:xfrm>
            <a:off x="346333" y="1820259"/>
            <a:ext cx="9467400" cy="494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57" name="Google Shape;257;p72"/>
          <p:cNvSpPr txBox="1"/>
          <p:nvPr>
            <p:ph idx="12" type="sldNum"/>
          </p:nvPr>
        </p:nvSpPr>
        <p:spPr>
          <a:xfrm>
            <a:off x="9413842" y="6908469"/>
            <a:ext cx="609600" cy="583200"/>
          </a:xfrm>
          <a:prstGeom prst="rect">
            <a:avLst/>
          </a:prstGeom>
        </p:spPr>
        <p:txBody>
          <a:bodyPr anchorCtr="0" anchor="t" bIns="91400" lIns="91400" spcFirstLastPara="1" rIns="91400" wrap="square" tIns="914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889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 name="Shape 26"/>
        <p:cNvGrpSpPr/>
        <p:nvPr/>
      </p:nvGrpSpPr>
      <p:grpSpPr>
        <a:xfrm>
          <a:off x="0" y="0"/>
          <a:ext cx="0" cy="0"/>
          <a:chOff x="0" y="0"/>
          <a:chExt cx="0" cy="0"/>
        </a:xfrm>
      </p:grpSpPr>
      <p:sp>
        <p:nvSpPr>
          <p:cNvPr id="27" name="Google Shape;27;p8"/>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 name="Google Shape;28;p8"/>
          <p:cNvSpPr txBox="1"/>
          <p:nvPr>
            <p:ph idx="1" type="body"/>
          </p:nvPr>
        </p:nvSpPr>
        <p:spPr>
          <a:xfrm>
            <a:off x="304800" y="1828800"/>
            <a:ext cx="95504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1">
  <p:cSld name="TITLE_AND_BODY_6">
    <p:spTree>
      <p:nvGrpSpPr>
        <p:cNvPr id="258" name="Shape 258"/>
        <p:cNvGrpSpPr/>
        <p:nvPr/>
      </p:nvGrpSpPr>
      <p:grpSpPr>
        <a:xfrm>
          <a:off x="0" y="0"/>
          <a:ext cx="0" cy="0"/>
          <a:chOff x="0" y="0"/>
          <a:chExt cx="0" cy="0"/>
        </a:xfrm>
      </p:grpSpPr>
      <p:sp>
        <p:nvSpPr>
          <p:cNvPr id="259" name="Google Shape;259;p7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260" name="Google Shape;260;p7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261" name="Google Shape;261;p73"/>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9" name="Shape 29"/>
        <p:cNvGrpSpPr/>
        <p:nvPr/>
      </p:nvGrpSpPr>
      <p:grpSpPr>
        <a:xfrm>
          <a:off x="0" y="0"/>
          <a:ext cx="0" cy="0"/>
          <a:chOff x="0" y="0"/>
          <a:chExt cx="0" cy="0"/>
        </a:xfrm>
      </p:grpSpPr>
      <p:sp>
        <p:nvSpPr>
          <p:cNvPr id="30" name="Google Shape;30;p9"/>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1" name="Google Shape;31;p9"/>
          <p:cNvSpPr txBox="1"/>
          <p:nvPr>
            <p:ph idx="1" type="body"/>
          </p:nvPr>
        </p:nvSpPr>
        <p:spPr>
          <a:xfrm>
            <a:off x="304800" y="1828800"/>
            <a:ext cx="4470399"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2" name="Shape 32"/>
        <p:cNvGrpSpPr/>
        <p:nvPr/>
      </p:nvGrpSpPr>
      <p:grpSpPr>
        <a:xfrm>
          <a:off x="0" y="0"/>
          <a:ext cx="0" cy="0"/>
          <a:chOff x="0" y="0"/>
          <a:chExt cx="0" cy="0"/>
        </a:xfrm>
      </p:grpSpPr>
      <p:sp>
        <p:nvSpPr>
          <p:cNvPr id="33" name="Google Shape;33;p10"/>
          <p:cNvSpPr txBox="1"/>
          <p:nvPr>
            <p:ph idx="1" type="body"/>
          </p:nvPr>
        </p:nvSpPr>
        <p:spPr>
          <a:xfrm>
            <a:off x="304800" y="6705600"/>
            <a:ext cx="95504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3.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5" Type="http://schemas.openxmlformats.org/officeDocument/2006/relationships/slideLayout" Target="../slideLayouts/slideLayout38.xml"/><Relationship Id="rId6" Type="http://schemas.openxmlformats.org/officeDocument/2006/relationships/slideLayout" Target="../slideLayouts/slideLayout39.xml"/><Relationship Id="rId29" Type="http://schemas.openxmlformats.org/officeDocument/2006/relationships/slideLayout" Target="../slideLayouts/slideLayout62.xml"/><Relationship Id="rId7" Type="http://schemas.openxmlformats.org/officeDocument/2006/relationships/slideLayout" Target="../slideLayouts/slideLayout40.xml"/><Relationship Id="rId8" Type="http://schemas.openxmlformats.org/officeDocument/2006/relationships/slideLayout" Target="../slideLayouts/slideLayout41.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11" Type="http://schemas.openxmlformats.org/officeDocument/2006/relationships/slideLayout" Target="../slideLayouts/slideLayout44.xml"/><Relationship Id="rId33" Type="http://schemas.openxmlformats.org/officeDocument/2006/relationships/slideLayout" Target="../slideLayouts/slideLayout66.xml"/><Relationship Id="rId10" Type="http://schemas.openxmlformats.org/officeDocument/2006/relationships/slideLayout" Target="../slideLayouts/slideLayout43.xml"/><Relationship Id="rId32" Type="http://schemas.openxmlformats.org/officeDocument/2006/relationships/slideLayout" Target="../slideLayouts/slideLayout65.xml"/><Relationship Id="rId13" Type="http://schemas.openxmlformats.org/officeDocument/2006/relationships/slideLayout" Target="../slideLayouts/slideLayout46.xml"/><Relationship Id="rId35" Type="http://schemas.openxmlformats.org/officeDocument/2006/relationships/slideLayout" Target="../slideLayouts/slideLayout68.xml"/><Relationship Id="rId12" Type="http://schemas.openxmlformats.org/officeDocument/2006/relationships/slideLayout" Target="../slideLayouts/slideLayout45.xml"/><Relationship Id="rId34" Type="http://schemas.openxmlformats.org/officeDocument/2006/relationships/slideLayout" Target="../slideLayouts/slideLayout67.xml"/><Relationship Id="rId15" Type="http://schemas.openxmlformats.org/officeDocument/2006/relationships/slideLayout" Target="../slideLayouts/slideLayout48.xml"/><Relationship Id="rId37" Type="http://schemas.openxmlformats.org/officeDocument/2006/relationships/slideLayout" Target="../slideLayouts/slideLayout70.xml"/><Relationship Id="rId14" Type="http://schemas.openxmlformats.org/officeDocument/2006/relationships/slideLayout" Target="../slideLayouts/slideLayout47.xml"/><Relationship Id="rId36" Type="http://schemas.openxmlformats.org/officeDocument/2006/relationships/slideLayout" Target="../slideLayouts/slideLayout69.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38" Type="http://schemas.openxmlformats.org/officeDocument/2006/relationships/theme" Target="../theme/theme3.xml"/><Relationship Id="rId19" Type="http://schemas.openxmlformats.org/officeDocument/2006/relationships/slideLayout" Target="../slideLayouts/slideLayout52.xml"/><Relationship Id="rId1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8" name="Google Shape;8;p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sp>
        <p:nvSpPr>
          <p:cNvPr id="107" name="Google Shape;107;p3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2538" lvl="0"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1pPr>
            <a:lvl2pPr indent="226061" lvl="1"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2pPr>
            <a:lvl3pPr indent="454661" lvl="2"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3pPr>
            <a:lvl4pPr indent="683261" lvl="3"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4pPr>
            <a:lvl5pPr indent="911861" lvl="4"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5pPr>
            <a:lvl6pPr indent="1140461" lvl="5"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6pPr>
            <a:lvl7pPr indent="1369061" lvl="6"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7pPr>
            <a:lvl8pPr indent="1597661" lvl="7"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8pPr>
            <a:lvl9pPr indent="1826261" lvl="8" marL="40638" marR="40638" rtl="0" algn="ctr">
              <a:lnSpc>
                <a:spcPct val="100000"/>
              </a:lnSpc>
              <a:spcBef>
                <a:spcPts val="0"/>
              </a:spcBef>
              <a:spcAft>
                <a:spcPts val="0"/>
              </a:spcAft>
              <a:buClr>
                <a:srgbClr val="000000"/>
              </a:buClr>
              <a:buSzPts val="1400"/>
              <a:buFont typeface="Times New Roman"/>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08" name="Google Shape;108;p3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431800" lvl="0" marL="457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1pPr>
            <a:lvl2pPr indent="-406400" lvl="1" marL="914400" marR="40638" rtl="0" algn="l">
              <a:lnSpc>
                <a:spcPct val="100000"/>
              </a:lnSpc>
              <a:spcBef>
                <a:spcPts val="600"/>
              </a:spcBef>
              <a:spcAft>
                <a:spcPts val="0"/>
              </a:spcAft>
              <a:buClr>
                <a:srgbClr val="000000"/>
              </a:buClr>
              <a:buSzPts val="2800"/>
              <a:buFont typeface="Times New Roman"/>
              <a:buChar char="–"/>
              <a:defRPr b="0" i="0" sz="2800" u="none" cap="none" strike="noStrike">
                <a:solidFill>
                  <a:srgbClr val="000000"/>
                </a:solidFill>
                <a:latin typeface="Times New Roman"/>
                <a:ea typeface="Times New Roman"/>
                <a:cs typeface="Times New Roman"/>
                <a:sym typeface="Times New Roman"/>
              </a:defRPr>
            </a:lvl2pPr>
            <a:lvl3pPr indent="-381000" lvl="2" marL="1371600" marR="40638"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55600" lvl="3" marL="18288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4pPr>
            <a:lvl5pPr indent="-355600" lvl="4" marL="2286000" marR="40638" rtl="0" algn="l">
              <a:lnSpc>
                <a:spcPct val="100000"/>
              </a:lnSpc>
              <a:spcBef>
                <a:spcPts val="400"/>
              </a:spcBef>
              <a:spcAft>
                <a:spcPts val="0"/>
              </a:spcAft>
              <a:buClr>
                <a:srgbClr val="000000"/>
              </a:buClr>
              <a:buSzPts val="2000"/>
              <a:buFont typeface="Times New Roman"/>
              <a:buChar char="»"/>
              <a:defRPr b="0" i="0" sz="2000" u="none" cap="none" strike="noStrike">
                <a:solidFill>
                  <a:srgbClr val="000000"/>
                </a:solidFill>
                <a:latin typeface="Times New Roman"/>
                <a:ea typeface="Times New Roman"/>
                <a:cs typeface="Times New Roman"/>
                <a:sym typeface="Times New Roman"/>
              </a:defRPr>
            </a:lvl5pPr>
            <a:lvl6pPr indent="-431800" lvl="5" marL="27432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6pPr>
            <a:lvl7pPr indent="-431800" lvl="6" marL="32004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7pPr>
            <a:lvl8pPr indent="-431800" lvl="7" marL="36576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8pPr>
            <a:lvl9pPr indent="-431800" lvl="8" marL="4114800" marR="40638" rtl="0" algn="l">
              <a:lnSpc>
                <a:spcPct val="100000"/>
              </a:lnSpc>
              <a:spcBef>
                <a:spcPts val="700"/>
              </a:spcBef>
              <a:spcAft>
                <a:spcPts val="0"/>
              </a:spcAft>
              <a:buClr>
                <a:srgbClr val="000000"/>
              </a:buClr>
              <a:buSzPts val="3200"/>
              <a:buFont typeface="Times New Roman"/>
              <a:buChar char="•"/>
              <a:defRPr b="0" i="0" sz="3200" u="none" cap="none" strike="noStrike">
                <a:solidFill>
                  <a:srgbClr val="000000"/>
                </a:solidFill>
                <a:latin typeface="Times New Roman"/>
                <a:ea typeface="Times New Roman"/>
                <a:cs typeface="Times New Roman"/>
                <a:sym typeface="Times New Roman"/>
              </a:defRPr>
            </a:lvl9pPr>
          </a:lstStyle>
          <a:p/>
        </p:txBody>
      </p:sp>
      <p:sp>
        <p:nvSpPr>
          <p:cNvPr id="109" name="Google Shape;109;p31"/>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00000"/>
              </a:buClr>
              <a:buFont typeface="Times New Roman"/>
              <a:buNone/>
              <a:defRPr b="0" i="0" sz="1400" u="none" cap="none" strike="noStrike">
                <a:solidFill>
                  <a:srgbClr val="000000"/>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3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128" name="Google Shape;128;p3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129" name="Google Shape;129;p3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6.gif"/><Relationship Id="rId5" Type="http://schemas.openxmlformats.org/officeDocument/2006/relationships/hyperlink" Target="http://www.buzzfeed.com/johntemplon/how-we-used-data-to-investigate-match-fixing-in-tennis#.eiR89lLA2" TargetMode="External"/><Relationship Id="rId6" Type="http://schemas.openxmlformats.org/officeDocument/2006/relationships/image" Target="../media/image4.png"/><Relationship Id="rId7" Type="http://schemas.openxmlformats.org/officeDocument/2006/relationships/hyperlink" Target="http://www.buzzfeed.com/johntemplon/how-we-used-data-to-investigate-match-fixing-in-tennis#.eiR89lLA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hyperlink" Target="https://github.com/BBC-Data-Unit/energy-efficiency-private-rental/blob/main/scripts/energyeff01compile.md"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mNvKBD4fui0"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culturemachine.net/index.php/cm/article/download/440/47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www.youtube.com/watch?v=KzL3eRNCPj8" TargetMode="Externa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youtube.com/watch?v=fLMZAHyrpyo" TargetMode="External"/><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paulbradshaw/MED7373-Data-Journalism/tree/master/2functions" TargetMode="Externa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7.xml"/><Relationship Id="rId3" Type="http://schemas.openxmlformats.org/officeDocument/2006/relationships/image" Target="../media/image9.jp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8.xml"/><Relationship Id="rId3" Type="http://schemas.openxmlformats.org/officeDocument/2006/relationships/hyperlink" Target="https://www.questionpro.com/blog/nominal-ordinal-interval-rati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9.xml"/><Relationship Id="rId3" Type="http://schemas.openxmlformats.org/officeDocument/2006/relationships/hyperlink" Target="https://www.questionpro.com/blog/nominal-ordinal-interval-rat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hyperlink" Target="https://achilleaskostoulas.com/2013/02/13/on-likert-scales-ordinal-data-and-mean-values/#Like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robomatter.com/cs-ed-wing/"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www.bbc.co.uk/education/guides/zp92mp3/revis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holovaty.com/writing/fundamental-chan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74"/>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How did you find writing the story?</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How did you get on with Finding Stories in Spreadsheets?</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Any story ideas?</a:t>
            </a:r>
            <a:endParaRPr sz="3800">
              <a:solidFill>
                <a:srgbClr val="1A1A1A"/>
              </a:solidFill>
            </a:endParaRPr>
          </a:p>
        </p:txBody>
      </p:sp>
      <p:sp>
        <p:nvSpPr>
          <p:cNvPr id="267" name="Google Shape;267;p74"/>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83"/>
          <p:cNvPicPr preferRelativeResize="0"/>
          <p:nvPr/>
        </p:nvPicPr>
        <p:blipFill>
          <a:blip r:embed="rId3">
            <a:alphaModFix/>
          </a:blip>
          <a:stretch>
            <a:fillRect/>
          </a:stretch>
        </p:blipFill>
        <p:spPr>
          <a:xfrm>
            <a:off x="2457525" y="1075275"/>
            <a:ext cx="5005350" cy="6291626"/>
          </a:xfrm>
          <a:prstGeom prst="rect">
            <a:avLst/>
          </a:prstGeom>
          <a:noFill/>
          <a:ln>
            <a:noFill/>
          </a:ln>
        </p:spPr>
      </p:pic>
      <p:sp>
        <p:nvSpPr>
          <p:cNvPr id="326" name="Google Shape;326;p83"/>
          <p:cNvSpPr/>
          <p:nvPr/>
        </p:nvSpPr>
        <p:spPr>
          <a:xfrm>
            <a:off x="952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Trial and error = d</a:t>
            </a:r>
            <a:r>
              <a:rPr b="1" lang="en-US" sz="4900">
                <a:solidFill>
                  <a:srgbClr val="B51A00"/>
                </a:solidFill>
              </a:rPr>
              <a:t>ecomposition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84"/>
          <p:cNvPicPr preferRelativeResize="0"/>
          <p:nvPr/>
        </p:nvPicPr>
        <p:blipFill rotWithShape="1">
          <a:blip r:embed="rId3">
            <a:alphaModFix/>
          </a:blip>
          <a:srcRect b="10498" l="0" r="0" t="0"/>
          <a:stretch/>
        </p:blipFill>
        <p:spPr>
          <a:xfrm>
            <a:off x="0" y="1143001"/>
            <a:ext cx="10160001" cy="6477000"/>
          </a:xfrm>
          <a:prstGeom prst="rect">
            <a:avLst/>
          </a:prstGeom>
          <a:noFill/>
          <a:ln>
            <a:noFill/>
          </a:ln>
        </p:spPr>
      </p:pic>
      <p:pic>
        <p:nvPicPr>
          <p:cNvPr id="332" name="Google Shape;332;p84"/>
          <p:cNvPicPr preferRelativeResize="0"/>
          <p:nvPr/>
        </p:nvPicPr>
        <p:blipFill>
          <a:blip r:embed="rId4">
            <a:alphaModFix/>
          </a:blip>
          <a:stretch>
            <a:fillRect/>
          </a:stretch>
        </p:blipFill>
        <p:spPr>
          <a:xfrm>
            <a:off x="3934450" y="2656096"/>
            <a:ext cx="6225550" cy="3505000"/>
          </a:xfrm>
          <a:prstGeom prst="rect">
            <a:avLst/>
          </a:prstGeom>
          <a:noFill/>
          <a:ln>
            <a:noFill/>
          </a:ln>
        </p:spPr>
      </p:pic>
      <p:sp>
        <p:nvSpPr>
          <p:cNvPr id="333" name="Google Shape;333;p84"/>
          <p:cNvSpPr txBox="1"/>
          <p:nvPr/>
        </p:nvSpPr>
        <p:spPr>
          <a:xfrm>
            <a:off x="67000" y="6161100"/>
            <a:ext cx="10026000" cy="42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a:t>Abstraction</a:t>
            </a:r>
            <a:r>
              <a:rPr lang="en-US"/>
              <a:t>: </a:t>
            </a:r>
            <a:r>
              <a:rPr lang="en-US" u="sng">
                <a:solidFill>
                  <a:schemeClr val="hlink"/>
                </a:solidFill>
                <a:hlinkClick r:id="rId5"/>
              </a:rPr>
              <a:t>http://www.buzzfeed.com/johntemplon/how-we-used-data-to-investigate-match-fixing-in-tennis#.eiR89lLA2</a:t>
            </a:r>
            <a:r>
              <a:rPr lang="en-US"/>
              <a:t> </a:t>
            </a:r>
            <a:endParaRPr/>
          </a:p>
        </p:txBody>
      </p:sp>
      <p:pic>
        <p:nvPicPr>
          <p:cNvPr descr="computational thinking" id="334" name="Google Shape;334;p84"/>
          <p:cNvPicPr preferRelativeResize="0"/>
          <p:nvPr/>
        </p:nvPicPr>
        <p:blipFill rotWithShape="1">
          <a:blip r:embed="rId6">
            <a:alphaModFix/>
          </a:blip>
          <a:srcRect b="54792" l="66337" r="7089" t="5693"/>
          <a:stretch/>
        </p:blipFill>
        <p:spPr>
          <a:xfrm>
            <a:off x="7720150" y="2397374"/>
            <a:ext cx="2439725" cy="2790650"/>
          </a:xfrm>
          <a:prstGeom prst="rect">
            <a:avLst/>
          </a:prstGeom>
          <a:noFill/>
          <a:ln>
            <a:noFill/>
          </a:ln>
        </p:spPr>
      </p:pic>
      <p:sp>
        <p:nvSpPr>
          <p:cNvPr id="335" name="Google Shape;335;p84"/>
          <p:cNvSpPr/>
          <p:nvPr/>
        </p:nvSpPr>
        <p:spPr>
          <a:xfrm>
            <a:off x="952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Abstraction</a:t>
            </a:r>
            <a:r>
              <a:rPr b="1" lang="en-US" sz="4900">
                <a:solidFill>
                  <a:srgbClr val="B51A00"/>
                </a:solidFill>
              </a:rPr>
              <a:t>: </a:t>
            </a:r>
            <a:r>
              <a:rPr b="1" lang="en-US" sz="4900" u="sng">
                <a:solidFill>
                  <a:schemeClr val="hlink"/>
                </a:solidFill>
                <a:hlinkClick r:id="rId7"/>
              </a:rPr>
              <a:t>BuzzFeed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aphicFrame>
        <p:nvGraphicFramePr>
          <p:cNvPr id="340" name="Google Shape;340;p85"/>
          <p:cNvGraphicFramePr/>
          <p:nvPr/>
        </p:nvGraphicFramePr>
        <p:xfrm>
          <a:off x="1524000" y="2133600"/>
          <a:ext cx="3000000" cy="3000000"/>
        </p:xfrm>
        <a:graphic>
          <a:graphicData uri="http://schemas.openxmlformats.org/drawingml/2006/table">
            <a:tbl>
              <a:tblPr>
                <a:noFill/>
                <a:tableStyleId>{3D1F668A-9B6C-4F7E-82EE-391EF6A6A879}</a:tableStyleId>
              </a:tblPr>
              <a:tblGrid>
                <a:gridCol w="2726275"/>
                <a:gridCol w="2726275"/>
                <a:gridCol w="2726275"/>
              </a:tblGrid>
              <a:tr h="579125">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Numbers</a:t>
                      </a:r>
                      <a:endParaRPr/>
                    </a:p>
                  </a:txBody>
                  <a:tcPr marT="50800" marB="50800" marR="50800" marL="50800">
                    <a:lnL cap="flat" cmpd="sng" w="28575">
                      <a:solidFill>
                        <a:srgbClr val="000000"/>
                      </a:solidFill>
                      <a:prstDash val="solid"/>
                      <a:round/>
                      <a:headEnd len="sm" w="sm" type="none"/>
                      <a:tailEnd len="sm" w="sm" type="none"/>
                    </a:lnL>
                    <a:lnT cap="flat" cmpd="sng" w="28575">
                      <a:solidFill>
                        <a:srgbClr val="000000"/>
                      </a:solidFill>
                      <a:prstDash val="solid"/>
                      <a:round/>
                      <a:headEnd len="sm" w="sm" type="none"/>
                      <a:tailEnd len="sm" w="sm" type="none"/>
                    </a:lnT>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Strings</a:t>
                      </a:r>
                      <a:endParaRPr/>
                    </a:p>
                  </a:txBody>
                  <a:tcPr marT="50800" marB="50800" marR="50800" marL="50800">
                    <a:lnT cap="flat" cmpd="sng" w="28575">
                      <a:solidFill>
                        <a:srgbClr val="000000"/>
                      </a:solidFill>
                      <a:prstDash val="solid"/>
                      <a:round/>
                      <a:headEnd len="sm" w="sm" type="none"/>
                      <a:tailEnd len="sm" w="sm" type="none"/>
                    </a:lnT>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Calculations</a:t>
                      </a:r>
                      <a:endParaRPr/>
                    </a:p>
                  </a:txBody>
                  <a:tcPr marT="50800" marB="50800" marR="50800" marL="50800">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r>
              <a:tr h="603525">
                <a:tc>
                  <a:txBody>
                    <a:bodyPr/>
                    <a:lstStyle/>
                    <a:p>
                      <a:pPr indent="0" lvl="0" marL="0" marR="40638" rtl="0" algn="r">
                        <a:lnSpc>
                          <a:spcPct val="100000"/>
                        </a:lnSpc>
                        <a:spcBef>
                          <a:spcPts val="0"/>
                        </a:spcBef>
                        <a:spcAft>
                          <a:spcPts val="0"/>
                        </a:spcAft>
                        <a:buClr>
                          <a:schemeClr val="dk1"/>
                        </a:buClr>
                        <a:buFont typeface="Times New Roman"/>
                        <a:buNone/>
                      </a:pPr>
                      <a:r>
                        <a:rPr lang="en-US" sz="2800" u="none" cap="none" strike="noStrike"/>
                        <a:t>10</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John Smith</a:t>
                      </a:r>
                      <a:endParaRPr/>
                    </a:p>
                  </a:txBody>
                  <a:tcPr marT="50800" marB="50800" marR="50800" marL="50800"/>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=10+20+30</a:t>
                      </a:r>
                      <a:endParaRPr/>
                    </a:p>
                  </a:txBody>
                  <a:tcPr marT="50800" marB="50800" marR="50800" marL="50800">
                    <a:lnR cap="flat" cmpd="sng" w="28575">
                      <a:solidFill>
                        <a:srgbClr val="000000"/>
                      </a:solidFill>
                      <a:prstDash val="solid"/>
                      <a:round/>
                      <a:headEnd len="sm" w="sm" type="none"/>
                      <a:tailEnd len="sm" w="sm" type="none"/>
                    </a:lnR>
                  </a:tcPr>
                </a:tc>
              </a:tr>
              <a:tr h="547050">
                <a:tc>
                  <a:txBody>
                    <a:bodyPr/>
                    <a:lstStyle/>
                    <a:p>
                      <a:pPr indent="0" lvl="0" marL="0" marR="40638" rtl="0" algn="r">
                        <a:lnSpc>
                          <a:spcPct val="100000"/>
                        </a:lnSpc>
                        <a:spcBef>
                          <a:spcPts val="0"/>
                        </a:spcBef>
                        <a:spcAft>
                          <a:spcPts val="0"/>
                        </a:spcAft>
                        <a:buClr>
                          <a:schemeClr val="dk1"/>
                        </a:buClr>
                        <a:buFont typeface="Times New Roman"/>
                        <a:buNone/>
                      </a:pPr>
                      <a:r>
                        <a:rPr lang="en-US" sz="2800" u="none" cap="none" strike="noStrike"/>
                        <a:t>20</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Kate Brown</a:t>
                      </a:r>
                      <a:endParaRPr/>
                    </a:p>
                  </a:txBody>
                  <a:tcPr marT="50800" marB="50800" marR="50800" marL="50800"/>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=A2+A3+A4</a:t>
                      </a:r>
                      <a:endParaRPr/>
                    </a:p>
                  </a:txBody>
                  <a:tcPr marT="50800" marB="50800" marR="50800" marL="50800">
                    <a:lnR cap="flat" cmpd="sng" w="28575">
                      <a:solidFill>
                        <a:srgbClr val="000000"/>
                      </a:solidFill>
                      <a:prstDash val="solid"/>
                      <a:round/>
                      <a:headEnd len="sm" w="sm" type="none"/>
                      <a:tailEnd len="sm" w="sm" type="none"/>
                    </a:lnR>
                  </a:tcPr>
                </a:tc>
              </a:tr>
              <a:tr h="610550">
                <a:tc>
                  <a:txBody>
                    <a:bodyPr/>
                    <a:lstStyle/>
                    <a:p>
                      <a:pPr indent="0" lvl="0" marL="0" marR="40638" rtl="0" algn="r">
                        <a:lnSpc>
                          <a:spcPct val="100000"/>
                        </a:lnSpc>
                        <a:spcBef>
                          <a:spcPts val="0"/>
                        </a:spcBef>
                        <a:spcAft>
                          <a:spcPts val="0"/>
                        </a:spcAft>
                        <a:buClr>
                          <a:schemeClr val="dk1"/>
                        </a:buClr>
                        <a:buFont typeface="Times New Roman"/>
                        <a:buNone/>
                      </a:pPr>
                      <a:r>
                        <a:rPr lang="en-US" sz="2800" u="none" cap="none" strike="noStrike"/>
                        <a:t>30</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Mike Moore</a:t>
                      </a:r>
                      <a:endParaRPr/>
                    </a:p>
                  </a:txBody>
                  <a:tcPr marT="50800" marB="50800" marR="50800" marL="50800"/>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=SUM(A2:A4)</a:t>
                      </a:r>
                      <a:endParaRPr/>
                    </a:p>
                  </a:txBody>
                  <a:tcPr marT="50800" marB="50800" marR="50800" marL="50800">
                    <a:lnR cap="flat" cmpd="sng" w="28575">
                      <a:solidFill>
                        <a:srgbClr val="000000"/>
                      </a:solidFill>
                      <a:prstDash val="solid"/>
                      <a:round/>
                      <a:headEnd len="sm" w="sm" type="none"/>
                      <a:tailEnd len="sm" w="sm" type="none"/>
                    </a:lnR>
                  </a:tcPr>
                </a:tc>
              </a:tr>
              <a:tr h="602475">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N/A</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Kim Smith</a:t>
                      </a:r>
                      <a:endParaRPr/>
                    </a:p>
                  </a:txBody>
                  <a:tcPr marT="50800" marB="50800" marR="50800" marL="50800"/>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=COUNT(A:A)</a:t>
                      </a:r>
                      <a:endParaRPr/>
                    </a:p>
                  </a:txBody>
                  <a:tcPr marT="50800" marB="50800" marR="50800" marL="50800">
                    <a:lnR cap="flat" cmpd="sng" w="28575">
                      <a:solidFill>
                        <a:srgbClr val="000000"/>
                      </a:solidFill>
                      <a:prstDash val="solid"/>
                      <a:round/>
                      <a:headEnd len="sm" w="sm" type="none"/>
                      <a:tailEnd len="sm" w="sm" type="none"/>
                    </a:lnR>
                  </a:tcPr>
                </a:tc>
              </a:tr>
              <a:tr h="602475">
                <a:tc>
                  <a:txBody>
                    <a:bodyPr/>
                    <a:lstStyle/>
                    <a:p>
                      <a:pPr indent="0" lvl="0" marL="0" marR="40638" rtl="0" algn="r">
                        <a:lnSpc>
                          <a:spcPct val="100000"/>
                        </a:lnSpc>
                        <a:spcBef>
                          <a:spcPts val="0"/>
                        </a:spcBef>
                        <a:spcAft>
                          <a:spcPts val="0"/>
                        </a:spcAft>
                        <a:buClr>
                          <a:schemeClr val="dk1"/>
                        </a:buClr>
                        <a:buFont typeface="Times New Roman"/>
                        <a:buNone/>
                      </a:pPr>
                      <a:r>
                        <a:rPr lang="en-US" sz="2800" u="none" cap="none" strike="noStrike"/>
                        <a:t>50</a:t>
                      </a:r>
                      <a:endParaRPr/>
                    </a:p>
                  </a:txBody>
                  <a:tcPr marT="50800" marB="50800" marR="50800" marL="50800">
                    <a:lnL cap="flat" cmpd="sng" w="28575">
                      <a:solidFill>
                        <a:srgbClr val="000000"/>
                      </a:solidFill>
                      <a:prstDash val="solid"/>
                      <a:round/>
                      <a:headEnd len="sm" w="sm" type="none"/>
                      <a:tailEnd len="sm" w="sm" type="none"/>
                    </a:lnL>
                    <a:lnB cap="flat" cmpd="sng" w="28575">
                      <a:solidFill>
                        <a:srgbClr val="000000"/>
                      </a:solidFill>
                      <a:prstDash val="solid"/>
                      <a:round/>
                      <a:headEnd len="sm" w="sm" type="none"/>
                      <a:tailEnd len="sm" w="sm" type="none"/>
                    </a:lnB>
                  </a:tcPr>
                </a:tc>
                <a:tc>
                  <a:txBody>
                    <a:bodyPr/>
                    <a:lstStyle/>
                    <a:p>
                      <a:pPr indent="0" lvl="0" marL="0" marR="40638" rtl="0" algn="l">
                        <a:lnSpc>
                          <a:spcPct val="100000"/>
                        </a:lnSpc>
                        <a:spcBef>
                          <a:spcPts val="0"/>
                        </a:spcBef>
                        <a:spcAft>
                          <a:spcPts val="0"/>
                        </a:spcAft>
                        <a:buClr>
                          <a:schemeClr val="dk1"/>
                        </a:buClr>
                        <a:buFont typeface="Times New Roman"/>
                        <a:buNone/>
                      </a:pPr>
                      <a:r>
                        <a:t/>
                      </a:r>
                      <a:endParaRPr sz="2800" u="none" cap="none" strike="noStrike"/>
                    </a:p>
                  </a:txBody>
                  <a:tcPr marT="50800" marB="50800" marR="50800" marL="50800">
                    <a:lnB cap="flat" cmpd="sng" w="28575">
                      <a:solidFill>
                        <a:srgbClr val="000000"/>
                      </a:solidFill>
                      <a:prstDash val="solid"/>
                      <a:round/>
                      <a:headEnd len="sm" w="sm" type="none"/>
                      <a:tailEnd len="sm" w="sm" type="none"/>
                    </a:lnB>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u="none" cap="none" strike="noStrike"/>
                        <a:t>=COUNTA(B:B)</a:t>
                      </a:r>
                      <a:endParaRPr/>
                    </a:p>
                  </a:txBody>
                  <a:tcPr marT="50800" marB="50800" marR="50800" marL="50800">
                    <a:lnR cap="flat" cmpd="sng" w="2857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r>
            </a:tbl>
          </a:graphicData>
        </a:graphic>
      </p:graphicFrame>
      <p:sp>
        <p:nvSpPr>
          <p:cNvPr id="341" name="Google Shape;341;p85"/>
          <p:cNvSpPr txBox="1"/>
          <p:nvPr/>
        </p:nvSpPr>
        <p:spPr>
          <a:xfrm>
            <a:off x="254000" y="22098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1</a:t>
            </a:r>
            <a:endParaRPr/>
          </a:p>
        </p:txBody>
      </p:sp>
      <p:sp>
        <p:nvSpPr>
          <p:cNvPr id="342" name="Google Shape;342;p85"/>
          <p:cNvSpPr txBox="1"/>
          <p:nvPr/>
        </p:nvSpPr>
        <p:spPr>
          <a:xfrm>
            <a:off x="2044700" y="1435100"/>
            <a:ext cx="16011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A</a:t>
            </a:r>
            <a:endParaRPr/>
          </a:p>
        </p:txBody>
      </p:sp>
      <p:sp>
        <p:nvSpPr>
          <p:cNvPr id="343" name="Google Shape;343;p85"/>
          <p:cNvSpPr txBox="1"/>
          <p:nvPr/>
        </p:nvSpPr>
        <p:spPr>
          <a:xfrm>
            <a:off x="5080285" y="1435100"/>
            <a:ext cx="15825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B</a:t>
            </a:r>
            <a:endParaRPr/>
          </a:p>
        </p:txBody>
      </p:sp>
      <p:sp>
        <p:nvSpPr>
          <p:cNvPr id="344" name="Google Shape;344;p85"/>
          <p:cNvSpPr txBox="1"/>
          <p:nvPr/>
        </p:nvSpPr>
        <p:spPr>
          <a:xfrm>
            <a:off x="8101684" y="1435100"/>
            <a:ext cx="16011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C</a:t>
            </a:r>
            <a:endParaRPr/>
          </a:p>
        </p:txBody>
      </p:sp>
      <p:sp>
        <p:nvSpPr>
          <p:cNvPr id="345" name="Google Shape;345;p85"/>
          <p:cNvSpPr txBox="1"/>
          <p:nvPr/>
        </p:nvSpPr>
        <p:spPr>
          <a:xfrm>
            <a:off x="254000" y="33401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3</a:t>
            </a:r>
            <a:endParaRPr/>
          </a:p>
        </p:txBody>
      </p:sp>
      <p:sp>
        <p:nvSpPr>
          <p:cNvPr id="346" name="Google Shape;346;p85"/>
          <p:cNvSpPr txBox="1"/>
          <p:nvPr/>
        </p:nvSpPr>
        <p:spPr>
          <a:xfrm>
            <a:off x="254000" y="39497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4</a:t>
            </a:r>
            <a:endParaRPr/>
          </a:p>
        </p:txBody>
      </p:sp>
      <p:sp>
        <p:nvSpPr>
          <p:cNvPr id="347" name="Google Shape;347;p85"/>
          <p:cNvSpPr txBox="1"/>
          <p:nvPr/>
        </p:nvSpPr>
        <p:spPr>
          <a:xfrm>
            <a:off x="254000" y="45593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5</a:t>
            </a:r>
            <a:endParaRPr/>
          </a:p>
        </p:txBody>
      </p:sp>
      <p:sp>
        <p:nvSpPr>
          <p:cNvPr id="348" name="Google Shape;348;p85"/>
          <p:cNvSpPr txBox="1"/>
          <p:nvPr/>
        </p:nvSpPr>
        <p:spPr>
          <a:xfrm>
            <a:off x="254000" y="51562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6</a:t>
            </a:r>
            <a:endParaRPr/>
          </a:p>
        </p:txBody>
      </p:sp>
      <p:sp>
        <p:nvSpPr>
          <p:cNvPr id="349" name="Google Shape;349;p85"/>
          <p:cNvSpPr txBox="1"/>
          <p:nvPr/>
        </p:nvSpPr>
        <p:spPr>
          <a:xfrm>
            <a:off x="254000" y="27432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2</a:t>
            </a:r>
            <a:endParaRPr/>
          </a:p>
        </p:txBody>
      </p:sp>
      <p:sp>
        <p:nvSpPr>
          <p:cNvPr id="350" name="Google Shape;350;p85"/>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Pattern recognition...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aphicFrame>
        <p:nvGraphicFramePr>
          <p:cNvPr id="355" name="Google Shape;355;p86"/>
          <p:cNvGraphicFramePr/>
          <p:nvPr/>
        </p:nvGraphicFramePr>
        <p:xfrm>
          <a:off x="1524000" y="2133600"/>
          <a:ext cx="3000000" cy="3000000"/>
        </p:xfrm>
        <a:graphic>
          <a:graphicData uri="http://schemas.openxmlformats.org/drawingml/2006/table">
            <a:tbl>
              <a:tblPr>
                <a:noFill/>
                <a:tableStyleId>{3D1F668A-9B6C-4F7E-82EE-391EF6A6A879}</a:tableStyleId>
              </a:tblPr>
              <a:tblGrid>
                <a:gridCol w="2726275"/>
                <a:gridCol w="2726275"/>
                <a:gridCol w="2726275"/>
              </a:tblGrid>
              <a:tr h="579125">
                <a:tc>
                  <a:txBody>
                    <a:bodyPr/>
                    <a:lstStyle/>
                    <a:p>
                      <a:pPr indent="0" lvl="0" marL="0" marR="40638" rtl="0" algn="l">
                        <a:lnSpc>
                          <a:spcPct val="100000"/>
                        </a:lnSpc>
                        <a:spcBef>
                          <a:spcPts val="0"/>
                        </a:spcBef>
                        <a:spcAft>
                          <a:spcPts val="0"/>
                        </a:spcAft>
                        <a:buClr>
                          <a:schemeClr val="dk1"/>
                        </a:buClr>
                        <a:buFont typeface="Times New Roman"/>
                        <a:buNone/>
                      </a:pPr>
                      <a:r>
                        <a:rPr lang="en-US" sz="2800"/>
                        <a:t>CELL A1</a:t>
                      </a:r>
                      <a:endParaRPr/>
                    </a:p>
                  </a:txBody>
                  <a:tcPr marT="50800" marB="50800" marR="50800" marL="50800">
                    <a:lnL cap="flat" cmpd="sng" w="28575">
                      <a:solidFill>
                        <a:srgbClr val="000000"/>
                      </a:solidFill>
                      <a:prstDash val="solid"/>
                      <a:round/>
                      <a:headEnd len="sm" w="sm" type="none"/>
                      <a:tailEnd len="sm" w="sm" type="none"/>
                    </a:lnL>
                    <a:lnT cap="flat" cmpd="sng" w="28575">
                      <a:solidFill>
                        <a:srgbClr val="000000"/>
                      </a:solidFill>
                      <a:prstDash val="solid"/>
                      <a:round/>
                      <a:headEnd len="sm" w="sm" type="none"/>
                      <a:tailEnd len="sm" w="sm" type="none"/>
                    </a:lnT>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a:t>CELL B1</a:t>
                      </a:r>
                      <a:endParaRPr/>
                    </a:p>
                  </a:txBody>
                  <a:tcPr marT="50800" marB="50800" marR="50800" marL="50800">
                    <a:lnT cap="flat" cmpd="sng" w="28575">
                      <a:solidFill>
                        <a:srgbClr val="000000"/>
                      </a:solidFill>
                      <a:prstDash val="solid"/>
                      <a:round/>
                      <a:headEnd len="sm" w="sm" type="none"/>
                      <a:tailEnd len="sm" w="sm" type="none"/>
                    </a:lnT>
                  </a:tcPr>
                </a:tc>
                <a:tc>
                  <a:txBody>
                    <a:bodyPr/>
                    <a:lstStyle/>
                    <a:p>
                      <a:pPr indent="0" lvl="0" marL="0" marR="40638" rtl="0" algn="l">
                        <a:lnSpc>
                          <a:spcPct val="100000"/>
                        </a:lnSpc>
                        <a:spcBef>
                          <a:spcPts val="0"/>
                        </a:spcBef>
                        <a:spcAft>
                          <a:spcPts val="0"/>
                        </a:spcAft>
                        <a:buClr>
                          <a:schemeClr val="dk1"/>
                        </a:buClr>
                        <a:buFont typeface="Times New Roman"/>
                        <a:buNone/>
                      </a:pPr>
                      <a:r>
                        <a:rPr lang="en-US" sz="2800"/>
                        <a:t>CELL C1</a:t>
                      </a:r>
                      <a:endParaRPr/>
                    </a:p>
                  </a:txBody>
                  <a:tcPr marT="50800" marB="50800" marR="50800" marL="50800">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tcPr>
                </a:tc>
              </a:tr>
              <a:tr h="603525">
                <a:tc>
                  <a:txBody>
                    <a:bodyPr/>
                    <a:lstStyle/>
                    <a:p>
                      <a:pPr indent="0" lvl="0" marL="0" marR="40638" rtl="0" algn="l">
                        <a:lnSpc>
                          <a:spcPct val="100000"/>
                        </a:lnSpc>
                        <a:spcBef>
                          <a:spcPts val="0"/>
                        </a:spcBef>
                        <a:spcAft>
                          <a:spcPts val="0"/>
                        </a:spcAft>
                        <a:buClr>
                          <a:schemeClr val="dk1"/>
                        </a:buClr>
                        <a:buFont typeface="Times New Roman"/>
                        <a:buNone/>
                      </a:pPr>
                      <a:r>
                        <a:rPr lang="en-US" sz="2800"/>
                        <a:t>CELL A2</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50800" marB="50800" marR="50800" marL="50800"/>
                </a:tc>
                <a:tc>
                  <a:txBody>
                    <a:bodyPr/>
                    <a:lstStyle/>
                    <a:p>
                      <a:pPr indent="0" lvl="0" marL="0" rtl="0" algn="l">
                        <a:spcBef>
                          <a:spcPts val="0"/>
                        </a:spcBef>
                        <a:spcAft>
                          <a:spcPts val="0"/>
                        </a:spcAft>
                        <a:buNone/>
                      </a:pPr>
                      <a:r>
                        <a:t/>
                      </a:r>
                      <a:endParaRPr/>
                    </a:p>
                  </a:txBody>
                  <a:tcPr marT="50800" marB="50800" marR="50800" marL="50800">
                    <a:lnR cap="flat" cmpd="sng" w="28575">
                      <a:solidFill>
                        <a:srgbClr val="000000"/>
                      </a:solidFill>
                      <a:prstDash val="solid"/>
                      <a:round/>
                      <a:headEnd len="sm" w="sm" type="none"/>
                      <a:tailEnd len="sm" w="sm" type="none"/>
                    </a:lnR>
                  </a:tcPr>
                </a:tc>
              </a:tr>
              <a:tr h="547050">
                <a:tc>
                  <a:txBody>
                    <a:bodyPr/>
                    <a:lstStyle/>
                    <a:p>
                      <a:pPr indent="0" lvl="0" marL="0" marR="40638" rtl="0" algn="l">
                        <a:spcBef>
                          <a:spcPts val="0"/>
                        </a:spcBef>
                        <a:spcAft>
                          <a:spcPts val="0"/>
                        </a:spcAft>
                        <a:buClr>
                          <a:schemeClr val="dk1"/>
                        </a:buClr>
                        <a:buFont typeface="Times New Roman"/>
                        <a:buNone/>
                      </a:pPr>
                      <a:r>
                        <a:rPr lang="en-US" sz="2800">
                          <a:solidFill>
                            <a:schemeClr val="dk1"/>
                          </a:solidFill>
                        </a:rPr>
                        <a:t>CELL A3</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50800" marB="50800" marR="50800" marL="50800"/>
                </a:tc>
                <a:tc>
                  <a:txBody>
                    <a:bodyPr/>
                    <a:lstStyle/>
                    <a:p>
                      <a:pPr indent="0" lvl="0" marL="0" rtl="0" algn="l">
                        <a:spcBef>
                          <a:spcPts val="0"/>
                        </a:spcBef>
                        <a:spcAft>
                          <a:spcPts val="0"/>
                        </a:spcAft>
                        <a:buNone/>
                      </a:pPr>
                      <a:r>
                        <a:t/>
                      </a:r>
                      <a:endParaRPr/>
                    </a:p>
                  </a:txBody>
                  <a:tcPr marT="50800" marB="50800" marR="50800" marL="50800">
                    <a:lnR cap="flat" cmpd="sng" w="28575">
                      <a:solidFill>
                        <a:srgbClr val="000000"/>
                      </a:solidFill>
                      <a:prstDash val="solid"/>
                      <a:round/>
                      <a:headEnd len="sm" w="sm" type="none"/>
                      <a:tailEnd len="sm" w="sm" type="none"/>
                    </a:lnR>
                  </a:tcPr>
                </a:tc>
              </a:tr>
              <a:tr h="610550">
                <a:tc>
                  <a:txBody>
                    <a:bodyPr/>
                    <a:lstStyle/>
                    <a:p>
                      <a:pPr indent="0" lvl="0" marL="0" rtl="0" algn="l">
                        <a:spcBef>
                          <a:spcPts val="0"/>
                        </a:spcBef>
                        <a:spcAft>
                          <a:spcPts val="0"/>
                        </a:spcAft>
                        <a:buNone/>
                      </a:pPr>
                      <a:r>
                        <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50800" marB="50800" marR="50800" marL="50800"/>
                </a:tc>
                <a:tc>
                  <a:txBody>
                    <a:bodyPr/>
                    <a:lstStyle/>
                    <a:p>
                      <a:pPr indent="0" lvl="0" marL="0" rtl="0" algn="l">
                        <a:spcBef>
                          <a:spcPts val="0"/>
                        </a:spcBef>
                        <a:spcAft>
                          <a:spcPts val="0"/>
                        </a:spcAft>
                        <a:buNone/>
                      </a:pPr>
                      <a:r>
                        <a:t/>
                      </a:r>
                      <a:endParaRPr/>
                    </a:p>
                  </a:txBody>
                  <a:tcPr marT="50800" marB="50800" marR="50800" marL="50800">
                    <a:lnR cap="flat" cmpd="sng" w="28575">
                      <a:solidFill>
                        <a:srgbClr val="000000"/>
                      </a:solidFill>
                      <a:prstDash val="solid"/>
                      <a:round/>
                      <a:headEnd len="sm" w="sm" type="none"/>
                      <a:tailEnd len="sm" w="sm" type="none"/>
                    </a:lnR>
                  </a:tcPr>
                </a:tc>
              </a:tr>
              <a:tr h="602475">
                <a:tc>
                  <a:txBody>
                    <a:bodyPr/>
                    <a:lstStyle/>
                    <a:p>
                      <a:pPr indent="0" lvl="0" marL="0" rtl="0" algn="l">
                        <a:spcBef>
                          <a:spcPts val="0"/>
                        </a:spcBef>
                        <a:spcAft>
                          <a:spcPts val="0"/>
                        </a:spcAft>
                        <a:buNone/>
                      </a:pPr>
                      <a:r>
                        <a:t/>
                      </a:r>
                      <a:endParaRPr/>
                    </a:p>
                  </a:txBody>
                  <a:tcPr marT="50800" marB="50800" marR="50800" marL="50800">
                    <a:lnL cap="flat" cmpd="sng" w="28575">
                      <a:solidFill>
                        <a:srgbClr val="000000"/>
                      </a:solidFill>
                      <a:prstDash val="solid"/>
                      <a:round/>
                      <a:headEnd len="sm" w="sm" type="none"/>
                      <a:tailEnd len="sm" w="sm" type="none"/>
                    </a:lnL>
                  </a:tcPr>
                </a:tc>
                <a:tc>
                  <a:txBody>
                    <a:bodyPr/>
                    <a:lstStyle/>
                    <a:p>
                      <a:pPr indent="0" lvl="0" marL="0" marR="40638" rtl="0" algn="l">
                        <a:spcBef>
                          <a:spcPts val="0"/>
                        </a:spcBef>
                        <a:spcAft>
                          <a:spcPts val="0"/>
                        </a:spcAft>
                        <a:buClr>
                          <a:schemeClr val="dk1"/>
                        </a:buClr>
                        <a:buFont typeface="Times New Roman"/>
                        <a:buNone/>
                      </a:pPr>
                      <a:r>
                        <a:rPr lang="en-US" sz="2800">
                          <a:solidFill>
                            <a:schemeClr val="dk1"/>
                          </a:solidFill>
                        </a:rPr>
                        <a:t>WHAT’S THIS ONE?</a:t>
                      </a:r>
                      <a:endParaRPr/>
                    </a:p>
                  </a:txBody>
                  <a:tcPr marT="50800" marB="50800" marR="50800" marL="50800"/>
                </a:tc>
                <a:tc>
                  <a:txBody>
                    <a:bodyPr/>
                    <a:lstStyle/>
                    <a:p>
                      <a:pPr indent="0" lvl="0" marL="0" rtl="0" algn="l">
                        <a:spcBef>
                          <a:spcPts val="0"/>
                        </a:spcBef>
                        <a:spcAft>
                          <a:spcPts val="0"/>
                        </a:spcAft>
                        <a:buNone/>
                      </a:pPr>
                      <a:r>
                        <a:t/>
                      </a:r>
                      <a:endParaRPr/>
                    </a:p>
                  </a:txBody>
                  <a:tcPr marT="50800" marB="50800" marR="50800" marL="50800">
                    <a:lnR cap="flat" cmpd="sng" w="28575">
                      <a:solidFill>
                        <a:srgbClr val="000000"/>
                      </a:solidFill>
                      <a:prstDash val="solid"/>
                      <a:round/>
                      <a:headEnd len="sm" w="sm" type="none"/>
                      <a:tailEnd len="sm" w="sm" type="none"/>
                    </a:lnR>
                  </a:tcPr>
                </a:tc>
              </a:tr>
              <a:tr h="602475">
                <a:tc>
                  <a:txBody>
                    <a:bodyPr/>
                    <a:lstStyle/>
                    <a:p>
                      <a:pPr indent="0" lvl="0" marL="0" rtl="0" algn="l">
                        <a:spcBef>
                          <a:spcPts val="0"/>
                        </a:spcBef>
                        <a:spcAft>
                          <a:spcPts val="0"/>
                        </a:spcAft>
                        <a:buNone/>
                      </a:pPr>
                      <a:r>
                        <a:t/>
                      </a:r>
                      <a:endParaRPr/>
                    </a:p>
                  </a:txBody>
                  <a:tcPr marT="50800" marB="50800" marR="50800" marL="50800">
                    <a:lnL cap="flat" cmpd="sng" w="28575">
                      <a:solidFill>
                        <a:srgbClr val="000000"/>
                      </a:solidFill>
                      <a:prstDash val="solid"/>
                      <a:round/>
                      <a:headEnd len="sm" w="sm" type="none"/>
                      <a:tailEnd len="sm" w="sm" type="none"/>
                    </a:lnL>
                    <a:lnB cap="flat" cmpd="sng" w="28575">
                      <a:solidFill>
                        <a:srgbClr val="000000"/>
                      </a:solidFill>
                      <a:prstDash val="solid"/>
                      <a:round/>
                      <a:headEnd len="sm" w="sm" type="none"/>
                      <a:tailEnd len="sm" w="sm" type="none"/>
                    </a:lnB>
                  </a:tcPr>
                </a:tc>
                <a:tc>
                  <a:txBody>
                    <a:bodyPr/>
                    <a:lstStyle/>
                    <a:p>
                      <a:pPr indent="0" lvl="0" marL="0" marR="40638" rtl="0" algn="l">
                        <a:lnSpc>
                          <a:spcPct val="100000"/>
                        </a:lnSpc>
                        <a:spcBef>
                          <a:spcPts val="0"/>
                        </a:spcBef>
                        <a:spcAft>
                          <a:spcPts val="0"/>
                        </a:spcAft>
                        <a:buClr>
                          <a:schemeClr val="dk1"/>
                        </a:buClr>
                        <a:buFont typeface="Times New Roman"/>
                        <a:buNone/>
                      </a:pPr>
                      <a:r>
                        <a:t/>
                      </a:r>
                      <a:endParaRPr sz="2800" u="none" cap="none" strike="noStrike"/>
                    </a:p>
                  </a:txBody>
                  <a:tcPr marT="50800" marB="50800" marR="50800" marL="50800">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50800" marB="50800" marR="50800" marL="50800">
                    <a:lnR cap="flat" cmpd="sng" w="2857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r>
            </a:tbl>
          </a:graphicData>
        </a:graphic>
      </p:graphicFrame>
      <p:sp>
        <p:nvSpPr>
          <p:cNvPr id="356" name="Google Shape;356;p86"/>
          <p:cNvSpPr txBox="1"/>
          <p:nvPr/>
        </p:nvSpPr>
        <p:spPr>
          <a:xfrm>
            <a:off x="254000" y="22098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1</a:t>
            </a:r>
            <a:endParaRPr/>
          </a:p>
        </p:txBody>
      </p:sp>
      <p:sp>
        <p:nvSpPr>
          <p:cNvPr id="357" name="Google Shape;357;p86"/>
          <p:cNvSpPr txBox="1"/>
          <p:nvPr/>
        </p:nvSpPr>
        <p:spPr>
          <a:xfrm>
            <a:off x="2044700" y="1435100"/>
            <a:ext cx="16011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A</a:t>
            </a:r>
            <a:endParaRPr/>
          </a:p>
        </p:txBody>
      </p:sp>
      <p:sp>
        <p:nvSpPr>
          <p:cNvPr id="358" name="Google Shape;358;p86"/>
          <p:cNvSpPr txBox="1"/>
          <p:nvPr/>
        </p:nvSpPr>
        <p:spPr>
          <a:xfrm>
            <a:off x="5080285" y="1435100"/>
            <a:ext cx="15825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B</a:t>
            </a:r>
            <a:endParaRPr/>
          </a:p>
        </p:txBody>
      </p:sp>
      <p:sp>
        <p:nvSpPr>
          <p:cNvPr id="359" name="Google Shape;359;p86"/>
          <p:cNvSpPr txBox="1"/>
          <p:nvPr/>
        </p:nvSpPr>
        <p:spPr>
          <a:xfrm>
            <a:off x="8101684" y="1435100"/>
            <a:ext cx="16011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Column </a:t>
            </a:r>
            <a:r>
              <a:rPr b="1" i="0" lang="en-US" sz="2400" u="none" cap="none" strike="noStrike">
                <a:solidFill>
                  <a:srgbClr val="000000"/>
                </a:solidFill>
                <a:latin typeface="Times New Roman"/>
                <a:ea typeface="Times New Roman"/>
                <a:cs typeface="Times New Roman"/>
                <a:sym typeface="Times New Roman"/>
              </a:rPr>
              <a:t>C</a:t>
            </a:r>
            <a:endParaRPr/>
          </a:p>
        </p:txBody>
      </p:sp>
      <p:sp>
        <p:nvSpPr>
          <p:cNvPr id="360" name="Google Shape;360;p86"/>
          <p:cNvSpPr txBox="1"/>
          <p:nvPr/>
        </p:nvSpPr>
        <p:spPr>
          <a:xfrm>
            <a:off x="254000" y="33401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3</a:t>
            </a:r>
            <a:endParaRPr/>
          </a:p>
        </p:txBody>
      </p:sp>
      <p:sp>
        <p:nvSpPr>
          <p:cNvPr id="361" name="Google Shape;361;p86"/>
          <p:cNvSpPr txBox="1"/>
          <p:nvPr/>
        </p:nvSpPr>
        <p:spPr>
          <a:xfrm>
            <a:off x="254000" y="39497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4</a:t>
            </a:r>
            <a:endParaRPr/>
          </a:p>
        </p:txBody>
      </p:sp>
      <p:sp>
        <p:nvSpPr>
          <p:cNvPr id="362" name="Google Shape;362;p86"/>
          <p:cNvSpPr txBox="1"/>
          <p:nvPr/>
        </p:nvSpPr>
        <p:spPr>
          <a:xfrm>
            <a:off x="254000" y="45593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5</a:t>
            </a:r>
            <a:endParaRPr/>
          </a:p>
        </p:txBody>
      </p:sp>
      <p:sp>
        <p:nvSpPr>
          <p:cNvPr id="363" name="Google Shape;363;p86"/>
          <p:cNvSpPr txBox="1"/>
          <p:nvPr/>
        </p:nvSpPr>
        <p:spPr>
          <a:xfrm>
            <a:off x="254000" y="51562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6</a:t>
            </a:r>
            <a:endParaRPr/>
          </a:p>
        </p:txBody>
      </p:sp>
      <p:sp>
        <p:nvSpPr>
          <p:cNvPr id="364" name="Google Shape;364;p86"/>
          <p:cNvSpPr txBox="1"/>
          <p:nvPr/>
        </p:nvSpPr>
        <p:spPr>
          <a:xfrm>
            <a:off x="254000" y="2743200"/>
            <a:ext cx="1269900" cy="431700"/>
          </a:xfrm>
          <a:prstGeom prst="rect">
            <a:avLst/>
          </a:prstGeom>
          <a:noFill/>
          <a:ln>
            <a:noFill/>
          </a:ln>
        </p:spPr>
        <p:txBody>
          <a:bodyPr anchorCtr="0" anchor="t" bIns="50800" lIns="50800" spcFirstLastPara="1" rIns="50800" wrap="square" tIns="50800">
            <a:noAutofit/>
          </a:bodyPr>
          <a:lstStyle/>
          <a:p>
            <a:pPr indent="-2538" lvl="0" marL="40638" marR="40638" rtl="0" algn="l">
              <a:lnSpc>
                <a:spcPct val="100000"/>
              </a:lnSpc>
              <a:spcBef>
                <a:spcPts val="0"/>
              </a:spcBef>
              <a:spcAft>
                <a:spcPts val="0"/>
              </a:spcAft>
              <a:buClr>
                <a:srgbClr val="000000"/>
              </a:buClr>
              <a:buFont typeface="Times New Roman"/>
              <a:buNone/>
            </a:pPr>
            <a:r>
              <a:rPr b="0" i="0" lang="en-US" sz="2400" u="none" cap="none" strike="noStrike">
                <a:solidFill>
                  <a:srgbClr val="000000"/>
                </a:solidFill>
                <a:latin typeface="Times New Roman"/>
                <a:ea typeface="Times New Roman"/>
                <a:cs typeface="Times New Roman"/>
                <a:sym typeface="Times New Roman"/>
              </a:rPr>
              <a:t>Row </a:t>
            </a:r>
            <a:r>
              <a:rPr b="1" i="0" lang="en-US" sz="2400" u="none" cap="none" strike="noStrike">
                <a:solidFill>
                  <a:srgbClr val="000000"/>
                </a:solidFill>
                <a:latin typeface="Times New Roman"/>
                <a:ea typeface="Times New Roman"/>
                <a:cs typeface="Times New Roman"/>
                <a:sym typeface="Times New Roman"/>
              </a:rPr>
              <a:t>2</a:t>
            </a:r>
            <a:endParaRPr/>
          </a:p>
        </p:txBody>
      </p:sp>
      <p:sp>
        <p:nvSpPr>
          <p:cNvPr id="365" name="Google Shape;365;p86"/>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Pattern recognition...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87"/>
          <p:cNvPicPr preferRelativeResize="0"/>
          <p:nvPr/>
        </p:nvPicPr>
        <p:blipFill>
          <a:blip r:embed="rId3">
            <a:alphaModFix/>
          </a:blip>
          <a:stretch>
            <a:fillRect/>
          </a:stretch>
        </p:blipFill>
        <p:spPr>
          <a:xfrm>
            <a:off x="152400" y="2770725"/>
            <a:ext cx="9855202" cy="4317372"/>
          </a:xfrm>
          <a:prstGeom prst="rect">
            <a:avLst/>
          </a:prstGeom>
          <a:noFill/>
          <a:ln>
            <a:noFill/>
          </a:ln>
        </p:spPr>
      </p:pic>
      <p:sp>
        <p:nvSpPr>
          <p:cNvPr id="371" name="Google Shape;371;p87"/>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Pattern recognition...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88"/>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Pattern recognition...</a:t>
            </a:r>
            <a:endParaRPr/>
          </a:p>
        </p:txBody>
      </p:sp>
      <p:pic>
        <p:nvPicPr>
          <p:cNvPr id="377" name="Google Shape;377;p88"/>
          <p:cNvPicPr preferRelativeResize="0"/>
          <p:nvPr/>
        </p:nvPicPr>
        <p:blipFill>
          <a:blip r:embed="rId3">
            <a:alphaModFix/>
          </a:blip>
          <a:stretch>
            <a:fillRect/>
          </a:stretch>
        </p:blipFill>
        <p:spPr>
          <a:xfrm>
            <a:off x="125038" y="1914873"/>
            <a:ext cx="9909925" cy="4346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89"/>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Pattern recognition...</a:t>
            </a:r>
            <a:endParaRPr/>
          </a:p>
        </p:txBody>
      </p:sp>
      <p:sp>
        <p:nvSpPr>
          <p:cNvPr id="383" name="Google Shape;383;p89"/>
          <p:cNvSpPr txBox="1"/>
          <p:nvPr/>
        </p:nvSpPr>
        <p:spPr>
          <a:xfrm>
            <a:off x="279700" y="1980525"/>
            <a:ext cx="9600600" cy="50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200"/>
              <a:t>https://www.musicnotes.com/</a:t>
            </a:r>
            <a:br>
              <a:rPr b="1" lang="en-US" sz="5200"/>
            </a:br>
            <a:r>
              <a:rPr b="1" lang="en-US" sz="5200"/>
              <a:t>sheetmusic/mtd.asp?</a:t>
            </a:r>
            <a:br>
              <a:rPr b="1" lang="en-US" sz="5200"/>
            </a:br>
            <a:r>
              <a:rPr b="1" lang="en-US" sz="5200"/>
              <a:t>ppn=MN0218832</a:t>
            </a:r>
            <a:endParaRPr b="1" sz="5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90"/>
          <p:cNvSpPr txBox="1"/>
          <p:nvPr>
            <p:ph idx="1" type="body"/>
          </p:nvPr>
        </p:nvSpPr>
        <p:spPr>
          <a:xfrm>
            <a:off x="535550" y="2662400"/>
            <a:ext cx="9027900" cy="33294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chemeClr val="dk1"/>
              </a:buClr>
              <a:buSzPts val="1100"/>
              <a:buFont typeface="Arial"/>
              <a:buNone/>
            </a:pPr>
            <a:r>
              <a:rPr b="1" lang="en-US" sz="1800">
                <a:solidFill>
                  <a:schemeClr val="accent6"/>
                </a:solidFill>
                <a:latin typeface="Courier New"/>
                <a:ea typeface="Courier New"/>
                <a:cs typeface="Courier New"/>
                <a:sym typeface="Courier New"/>
              </a:rPr>
              <a:t>#import one CSV to form the dataframe that we can add others to</a:t>
            </a:r>
            <a:endParaRPr b="1" sz="1800">
              <a:solidFill>
                <a:schemeClr val="accent6"/>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rgbClr val="232323"/>
                </a:solidFill>
                <a:latin typeface="Courier New"/>
                <a:ea typeface="Courier New"/>
                <a:cs typeface="Courier New"/>
                <a:sym typeface="Courier New"/>
              </a:rPr>
              <a:t>certsdf &lt;- readr::read_csv('all-domestic-certificates/domestic-_unknown_local_authority--Unknown-Local-Authority-/certificates.csv')</a:t>
            </a:r>
            <a:endParaRPr b="1" sz="18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chemeClr val="accent6"/>
                </a:solidFill>
                <a:latin typeface="Courier New"/>
                <a:ea typeface="Courier New"/>
                <a:cs typeface="Courier New"/>
                <a:sym typeface="Courier New"/>
              </a:rPr>
              <a:t>#loop through the list of folders - we limit it to the next 9 for now</a:t>
            </a:r>
            <a:endParaRPr b="1" sz="1800">
              <a:solidFill>
                <a:schemeClr val="accent6"/>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rgbClr val="232323"/>
                </a:solidFill>
                <a:latin typeface="Courier New"/>
                <a:ea typeface="Courier New"/>
                <a:cs typeface="Courier New"/>
                <a:sym typeface="Courier New"/>
              </a:rPr>
              <a:t>for (i in folderlist[2:10]){</a:t>
            </a:r>
            <a:endParaRPr b="1" sz="18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chemeClr val="accent6"/>
                </a:solidFill>
                <a:latin typeface="Courier New"/>
                <a:ea typeface="Courier New"/>
                <a:cs typeface="Courier New"/>
                <a:sym typeface="Courier New"/>
              </a:rPr>
              <a:t>  #create a path to the certificates CSV in the particular subfolder</a:t>
            </a:r>
            <a:endParaRPr b="1" sz="1800">
              <a:solidFill>
                <a:schemeClr val="accent6"/>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rgbClr val="232323"/>
                </a:solidFill>
                <a:latin typeface="Courier New"/>
                <a:ea typeface="Courier New"/>
                <a:cs typeface="Courier New"/>
                <a:sym typeface="Courier New"/>
              </a:rPr>
              <a:t>  fullpath &lt;- paste0('all-domestic-certificates/',i,'/certificates.csv')</a:t>
            </a:r>
            <a:endParaRPr b="1" sz="18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chemeClr val="accent6"/>
                </a:solidFill>
                <a:latin typeface="Courier New"/>
                <a:ea typeface="Courier New"/>
                <a:cs typeface="Courier New"/>
                <a:sym typeface="Courier New"/>
              </a:rPr>
              <a:t>  #import that file</a:t>
            </a:r>
            <a:endParaRPr b="1" sz="1800">
              <a:solidFill>
                <a:schemeClr val="accent6"/>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rgbClr val="232323"/>
                </a:solidFill>
                <a:latin typeface="Courier New"/>
                <a:ea typeface="Courier New"/>
                <a:cs typeface="Courier New"/>
                <a:sym typeface="Courier New"/>
              </a:rPr>
              <a:t>  tempdf &lt;- readr::read_csv(fullpath)</a:t>
            </a:r>
            <a:endParaRPr b="1" sz="18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chemeClr val="accent6"/>
                </a:solidFill>
                <a:latin typeface="Courier New"/>
                <a:ea typeface="Courier New"/>
                <a:cs typeface="Courier New"/>
                <a:sym typeface="Courier New"/>
              </a:rPr>
              <a:t>  #append to the ongoing file</a:t>
            </a:r>
            <a:endParaRPr b="1" sz="1800">
              <a:solidFill>
                <a:schemeClr val="accent6"/>
              </a:solidFill>
              <a:latin typeface="Courier New"/>
              <a:ea typeface="Courier New"/>
              <a:cs typeface="Courier New"/>
              <a:sym typeface="Courier New"/>
            </a:endParaRPr>
          </a:p>
          <a:p>
            <a:pPr indent="0" lvl="0" marL="0" marR="0" rtl="0" algn="l">
              <a:lnSpc>
                <a:spcPct val="95000"/>
              </a:lnSpc>
              <a:spcBef>
                <a:spcPts val="0"/>
              </a:spcBef>
              <a:spcAft>
                <a:spcPts val="0"/>
              </a:spcAft>
              <a:buClr>
                <a:schemeClr val="dk1"/>
              </a:buClr>
              <a:buSzPts val="1100"/>
              <a:buFont typeface="Arial"/>
              <a:buNone/>
            </a:pPr>
            <a:r>
              <a:rPr b="1" lang="en-US" sz="1800">
                <a:solidFill>
                  <a:srgbClr val="232323"/>
                </a:solidFill>
                <a:latin typeface="Courier New"/>
                <a:ea typeface="Courier New"/>
                <a:cs typeface="Courier New"/>
                <a:sym typeface="Courier New"/>
              </a:rPr>
              <a:t>  certsdf &lt;- rbind(certsdf, tempdf)</a:t>
            </a:r>
            <a:endParaRPr b="1" sz="18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rPr b="1" lang="en-US" sz="1800">
                <a:solidFill>
                  <a:srgbClr val="232323"/>
                </a:solidFill>
                <a:latin typeface="Courier New"/>
                <a:ea typeface="Courier New"/>
                <a:cs typeface="Courier New"/>
                <a:sym typeface="Courier New"/>
              </a:rPr>
              <a:t>}</a:t>
            </a:r>
            <a:endParaRPr b="1" sz="1800">
              <a:solidFill>
                <a:srgbClr val="232323"/>
              </a:solidFill>
              <a:latin typeface="Courier New"/>
              <a:ea typeface="Courier New"/>
              <a:cs typeface="Courier New"/>
              <a:sym typeface="Courier New"/>
            </a:endParaRPr>
          </a:p>
        </p:txBody>
      </p:sp>
      <p:sp>
        <p:nvSpPr>
          <p:cNvPr id="389" name="Google Shape;389;p90"/>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Algorithms? </a:t>
            </a:r>
            <a:endParaRPr b="1" sz="4900">
              <a:solidFill>
                <a:srgbClr val="B51A00"/>
              </a:solidFill>
            </a:endParaRPr>
          </a:p>
          <a:p>
            <a:pPr indent="0" lvl="0" marL="0" marR="0" rtl="0" algn="l">
              <a:lnSpc>
                <a:spcPct val="95000"/>
              </a:lnSpc>
              <a:spcBef>
                <a:spcPts val="0"/>
              </a:spcBef>
              <a:spcAft>
                <a:spcPts val="0"/>
              </a:spcAft>
              <a:buNone/>
            </a:pPr>
            <a:r>
              <a:rPr b="1" lang="en-US" sz="4900">
                <a:solidFill>
                  <a:srgbClr val="B51A00"/>
                </a:solidFill>
              </a:rPr>
              <a:t>They can be written in code…</a:t>
            </a:r>
            <a:endParaRPr/>
          </a:p>
        </p:txBody>
      </p:sp>
      <p:sp>
        <p:nvSpPr>
          <p:cNvPr id="390" name="Google Shape;390;p90"/>
          <p:cNvSpPr txBox="1"/>
          <p:nvPr/>
        </p:nvSpPr>
        <p:spPr>
          <a:xfrm>
            <a:off x="0" y="7268075"/>
            <a:ext cx="10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https://github.com/BBC-Data-Unit/energy-efficiency-private-rental/blob/main/scripts/energyeff01compile.md</a:t>
            </a:r>
            <a:r>
              <a:rPr lang="en-US"/>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91"/>
          <p:cNvSpPr txBox="1"/>
          <p:nvPr>
            <p:ph idx="1" type="body"/>
          </p:nvPr>
        </p:nvSpPr>
        <p:spPr>
          <a:xfrm>
            <a:off x="296850" y="2067150"/>
            <a:ext cx="9729900" cy="55530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232323"/>
              </a:buClr>
              <a:buFont typeface="Arial"/>
              <a:buNone/>
            </a:pPr>
            <a:r>
              <a:rPr b="1" lang="en-US" sz="6000">
                <a:solidFill>
                  <a:srgbClr val="232323"/>
                </a:solidFill>
                <a:latin typeface="Courier New"/>
                <a:ea typeface="Courier New"/>
                <a:cs typeface="Courier New"/>
                <a:sym typeface="Courier New"/>
              </a:rPr>
              <a:t>=AVERAGE(A2:A3000)</a:t>
            </a:r>
            <a:endParaRPr b="1" sz="60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t/>
            </a:r>
            <a:endParaRPr b="1" i="1" sz="6000">
              <a:solidFill>
                <a:schemeClr val="dk2"/>
              </a:solidFill>
              <a:latin typeface="Calibri"/>
              <a:ea typeface="Calibri"/>
              <a:cs typeface="Calibri"/>
              <a:sym typeface="Calibri"/>
            </a:endParaRPr>
          </a:p>
          <a:p>
            <a:pPr indent="0" lvl="0" marL="0" marR="0" rtl="0" algn="l">
              <a:lnSpc>
                <a:spcPct val="95000"/>
              </a:lnSpc>
              <a:spcBef>
                <a:spcPts val="0"/>
              </a:spcBef>
              <a:spcAft>
                <a:spcPts val="0"/>
              </a:spcAft>
              <a:buClr>
                <a:srgbClr val="232323"/>
              </a:buClr>
              <a:buFont typeface="Arial"/>
              <a:buNone/>
            </a:pPr>
            <a:r>
              <a:rPr b="1" i="1" lang="en-US" sz="5200">
                <a:solidFill>
                  <a:schemeClr val="dk2"/>
                </a:solidFill>
                <a:latin typeface="Calibri"/>
                <a:ea typeface="Calibri"/>
                <a:cs typeface="Calibri"/>
                <a:sym typeface="Calibri"/>
              </a:rPr>
              <a:t>Translation: a</a:t>
            </a:r>
            <a:r>
              <a:rPr b="1" i="1" lang="en-US" sz="5200">
                <a:solidFill>
                  <a:schemeClr val="dk2"/>
                </a:solidFill>
                <a:latin typeface="Calibri"/>
                <a:ea typeface="Calibri"/>
                <a:cs typeface="Calibri"/>
                <a:sym typeface="Calibri"/>
              </a:rPr>
              <a:t>dd up all the numbers in the cells A2 to A3000, and divide by the amount of numbers there are</a:t>
            </a:r>
            <a:endParaRPr b="1" i="1" sz="5200">
              <a:solidFill>
                <a:schemeClr val="dk2"/>
              </a:solidFill>
              <a:latin typeface="Calibri"/>
              <a:ea typeface="Calibri"/>
              <a:cs typeface="Calibri"/>
              <a:sym typeface="Calibri"/>
            </a:endParaRPr>
          </a:p>
        </p:txBody>
      </p:sp>
      <p:sp>
        <p:nvSpPr>
          <p:cNvPr id="396" name="Google Shape;396;p91"/>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chemeClr val="dk1"/>
              </a:buClr>
              <a:buFont typeface="Arial"/>
              <a:buNone/>
            </a:pPr>
            <a:r>
              <a:rPr b="1" lang="en-US" sz="4900">
                <a:solidFill>
                  <a:srgbClr val="B51A00"/>
                </a:solidFill>
              </a:rPr>
              <a:t>…or in a spreadsheet formula…</a:t>
            </a:r>
            <a:endParaRPr>
              <a:solidFill>
                <a:schemeClr val="dk1"/>
              </a:solidFill>
            </a:endParaRPr>
          </a:p>
          <a:p>
            <a:pPr indent="0" lvl="0" marL="0" marR="0" rtl="0" algn="l">
              <a:lnSpc>
                <a:spcPct val="95000"/>
              </a:lnSpc>
              <a:spcBef>
                <a:spcPts val="0"/>
              </a:spcBef>
              <a:spcAft>
                <a:spcPts val="0"/>
              </a:spcAft>
              <a:buNone/>
            </a:pPr>
            <a:r>
              <a:t/>
            </a:r>
            <a:endParaRPr b="1" sz="4900">
              <a:solidFill>
                <a:srgbClr val="B51A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92"/>
          <p:cNvSpPr txBox="1"/>
          <p:nvPr>
            <p:ph idx="1" type="body"/>
          </p:nvPr>
        </p:nvSpPr>
        <p:spPr>
          <a:xfrm>
            <a:off x="525450" y="2067150"/>
            <a:ext cx="9729900" cy="55530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232323"/>
              </a:buClr>
              <a:buFont typeface="Arial"/>
              <a:buNone/>
            </a:pPr>
            <a:r>
              <a:rPr b="1" lang="en-US" sz="6000">
                <a:solidFill>
                  <a:srgbClr val="232323"/>
                </a:solidFill>
                <a:latin typeface="Courier New"/>
                <a:ea typeface="Courier New"/>
                <a:cs typeface="Courier New"/>
                <a:sym typeface="Courier New"/>
              </a:rPr>
              <a:t>=A2-B2</a:t>
            </a:r>
            <a:endParaRPr b="1" sz="60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rPr b="1" lang="en-US" sz="6000">
                <a:solidFill>
                  <a:srgbClr val="232323"/>
                </a:solidFill>
                <a:latin typeface="Courier New"/>
                <a:ea typeface="Courier New"/>
                <a:cs typeface="Courier New"/>
                <a:sym typeface="Courier New"/>
              </a:rPr>
              <a:t>=A3-B3</a:t>
            </a:r>
            <a:endParaRPr b="1" sz="60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rPr b="1" lang="en-US" sz="6000">
                <a:solidFill>
                  <a:srgbClr val="232323"/>
                </a:solidFill>
                <a:latin typeface="Courier New"/>
                <a:ea typeface="Courier New"/>
                <a:cs typeface="Courier New"/>
                <a:sym typeface="Courier New"/>
              </a:rPr>
              <a:t>=A4-B4</a:t>
            </a:r>
            <a:endParaRPr b="1" sz="60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t/>
            </a:r>
            <a:endParaRPr b="1" i="1" sz="6000">
              <a:solidFill>
                <a:schemeClr val="dk2"/>
              </a:solidFill>
              <a:latin typeface="Calibri"/>
              <a:ea typeface="Calibri"/>
              <a:cs typeface="Calibri"/>
              <a:sym typeface="Calibri"/>
            </a:endParaRPr>
          </a:p>
          <a:p>
            <a:pPr indent="0" lvl="0" marL="0" marR="0" rtl="0" algn="l">
              <a:lnSpc>
                <a:spcPct val="95000"/>
              </a:lnSpc>
              <a:spcBef>
                <a:spcPts val="0"/>
              </a:spcBef>
              <a:spcAft>
                <a:spcPts val="0"/>
              </a:spcAft>
              <a:buClr>
                <a:srgbClr val="232323"/>
              </a:buClr>
              <a:buFont typeface="Arial"/>
              <a:buNone/>
            </a:pPr>
            <a:r>
              <a:rPr b="1" i="1" lang="en-US" sz="4200">
                <a:solidFill>
                  <a:schemeClr val="dk2"/>
                </a:solidFill>
                <a:latin typeface="Calibri"/>
                <a:ea typeface="Calibri"/>
                <a:cs typeface="Calibri"/>
                <a:sym typeface="Calibri"/>
              </a:rPr>
              <a:t>When you copy a formula into another cell, it changes the cell references to apply to that row</a:t>
            </a:r>
            <a:endParaRPr b="1" i="1" sz="4200">
              <a:solidFill>
                <a:schemeClr val="dk2"/>
              </a:solidFill>
              <a:latin typeface="Calibri"/>
              <a:ea typeface="Calibri"/>
              <a:cs typeface="Calibri"/>
              <a:sym typeface="Calibri"/>
            </a:endParaRPr>
          </a:p>
        </p:txBody>
      </p:sp>
      <p:sp>
        <p:nvSpPr>
          <p:cNvPr id="402" name="Google Shape;402;p92"/>
          <p:cNvSpPr/>
          <p:nvPr/>
        </p:nvSpPr>
        <p:spPr>
          <a:xfrm>
            <a:off x="323850" y="325329"/>
            <a:ext cx="9729900" cy="19071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None/>
            </a:pPr>
            <a:r>
              <a:rPr b="1" lang="en-US" sz="4900">
                <a:solidFill>
                  <a:srgbClr val="B51A00"/>
                </a:solidFill>
              </a:rPr>
              <a:t>…or in a calculation, copied down a column of cells</a:t>
            </a:r>
            <a:endParaRPr>
              <a:solidFill>
                <a:schemeClr val="dk1"/>
              </a:solidFill>
            </a:endParaRPr>
          </a:p>
          <a:p>
            <a:pPr indent="0" lvl="0" marL="0" marR="0" rtl="0" algn="l">
              <a:lnSpc>
                <a:spcPct val="95000"/>
              </a:lnSpc>
              <a:spcBef>
                <a:spcPts val="0"/>
              </a:spcBef>
              <a:spcAft>
                <a:spcPts val="0"/>
              </a:spcAft>
              <a:buNone/>
            </a:pPr>
            <a:r>
              <a:t/>
            </a:r>
            <a:endParaRPr b="1" sz="4900">
              <a:solidFill>
                <a:srgbClr val="B51A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This video, for week 2 of the Data Journalism module on the MA in Data Journalism at Birmingham City University, looks at computational thinking and how it is used within data journalism, touching on the role of functions and if/else statements and how it can also help problematise some of the data we deal with.&#10;&#10;Find out more about the MA in Data Journalism at BCU at https://www.bcu.ac.uk/courses/data-journalism-ma-2022-23 and other courses at https://www.bcu.ac.uk/media/courses&#10;&#10;Links: Adrian Holovaty (2006) A fundamental way newspaper sites need to change: http://www.holovaty.com/writing/fundamental-change/&#10;Politifact: https://www.politifact.com/&#10;How BuzzFeed News Used Betting Data To Investigate Match-Fixing In Tennis: https://www.buzzfeednews.com/article/johntemplon/how-we-used-data-to-investigate-match-fixing-in-tennis&#10;Computational thinking challenges: https://github.com/paulbradshaw/MED7373-Data-Journalism/tree/master/2functions" id="272" name="Google Shape;272;p75" title="A data journalist's guide to computational thinking (MED7373 week 2)">
            <a:hlinkClick r:id="rId3"/>
          </p:cNvPr>
          <p:cNvPicPr preferRelativeResize="0"/>
          <p:nvPr/>
        </p:nvPicPr>
        <p:blipFill>
          <a:blip r:embed="rId4">
            <a:alphaModFix/>
          </a:blip>
          <a:stretch>
            <a:fillRect/>
          </a:stretch>
        </p:blipFill>
        <p:spPr>
          <a:xfrm>
            <a:off x="152400" y="152400"/>
            <a:ext cx="9732450" cy="5474500"/>
          </a:xfrm>
          <a:prstGeom prst="rect">
            <a:avLst/>
          </a:prstGeom>
          <a:noFill/>
          <a:ln>
            <a:noFill/>
          </a:ln>
        </p:spPr>
      </p:pic>
      <p:sp>
        <p:nvSpPr>
          <p:cNvPr id="273" name="Google Shape;273;p75"/>
          <p:cNvSpPr/>
          <p:nvPr/>
        </p:nvSpPr>
        <p:spPr>
          <a:xfrm>
            <a:off x="152325" y="6799200"/>
            <a:ext cx="9732600" cy="8208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Video version of the lecture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93"/>
          <p:cNvSpPr/>
          <p:nvPr/>
        </p:nvSpPr>
        <p:spPr>
          <a:xfrm>
            <a:off x="4000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An example:</a:t>
            </a:r>
            <a:endParaRPr/>
          </a:p>
        </p:txBody>
      </p:sp>
      <p:sp>
        <p:nvSpPr>
          <p:cNvPr id="408" name="Google Shape;408;p93"/>
          <p:cNvSpPr/>
          <p:nvPr/>
        </p:nvSpPr>
        <p:spPr>
          <a:xfrm>
            <a:off x="485775" y="2489200"/>
            <a:ext cx="9613800" cy="39570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a:solidFill>
                  <a:srgbClr val="565656"/>
                </a:solidFill>
              </a:rPr>
              <a:t>I want the area codes for a column of phone numbers</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The phone number is in two parts</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The second part is always 7 digits</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If I strip away those 7, I’m left with the area code</a:t>
            </a:r>
            <a:endParaRPr sz="4000">
              <a:solidFill>
                <a:srgbClr val="56565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94"/>
          <p:cNvSpPr txBox="1"/>
          <p:nvPr>
            <p:ph idx="1" type="body"/>
          </p:nvPr>
        </p:nvSpPr>
        <p:spPr>
          <a:xfrm>
            <a:off x="335875" y="2232425"/>
            <a:ext cx="9588900" cy="37593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232323"/>
              </a:buClr>
              <a:buFont typeface="Arial"/>
              <a:buNone/>
            </a:pPr>
            <a:r>
              <a:rPr b="1" lang="en-US" sz="4000">
                <a:solidFill>
                  <a:srgbClr val="232323"/>
                </a:solidFill>
                <a:latin typeface="Courier New"/>
                <a:ea typeface="Courier New"/>
                <a:cs typeface="Courier New"/>
                <a:sym typeface="Courier New"/>
              </a:rPr>
              <a:t>=</a:t>
            </a:r>
            <a:r>
              <a:rPr b="1" lang="en-US" sz="4000">
                <a:solidFill>
                  <a:srgbClr val="232323"/>
                </a:solidFill>
                <a:highlight>
                  <a:srgbClr val="FFFB00"/>
                </a:highlight>
                <a:latin typeface="Courier New"/>
                <a:ea typeface="Courier New"/>
                <a:cs typeface="Courier New"/>
                <a:sym typeface="Courier New"/>
              </a:rPr>
              <a:t>LEFT</a:t>
            </a:r>
            <a:r>
              <a:rPr b="1" lang="en-US" sz="4000">
                <a:solidFill>
                  <a:srgbClr val="232323"/>
                </a:solidFill>
                <a:latin typeface="Courier New"/>
                <a:ea typeface="Courier New"/>
                <a:cs typeface="Courier New"/>
                <a:sym typeface="Courier New"/>
              </a:rPr>
              <a:t>(A2,</a:t>
            </a:r>
            <a:r>
              <a:rPr b="1" lang="en-US" sz="4000">
                <a:solidFill>
                  <a:srgbClr val="232323"/>
                </a:solidFill>
                <a:highlight>
                  <a:srgbClr val="00FF00"/>
                </a:highlight>
                <a:latin typeface="Courier New"/>
                <a:ea typeface="Courier New"/>
                <a:cs typeface="Courier New"/>
                <a:sym typeface="Courier New"/>
              </a:rPr>
              <a:t>LEN</a:t>
            </a:r>
            <a:r>
              <a:rPr b="1" lang="en-US" sz="4000">
                <a:solidFill>
                  <a:srgbClr val="232323"/>
                </a:solidFill>
                <a:latin typeface="Courier New"/>
                <a:ea typeface="Courier New"/>
                <a:cs typeface="Courier New"/>
                <a:sym typeface="Courier New"/>
              </a:rPr>
              <a:t>(A2)-7)</a:t>
            </a:r>
            <a:endParaRPr b="1" sz="4000">
              <a:solidFill>
                <a:srgbClr val="232323"/>
              </a:solidFill>
              <a:latin typeface="Courier New"/>
              <a:ea typeface="Courier New"/>
              <a:cs typeface="Courier New"/>
              <a:sym typeface="Courier New"/>
            </a:endParaRPr>
          </a:p>
          <a:p>
            <a:pPr indent="0" lvl="0" marL="0" marR="0" rtl="0" algn="l">
              <a:lnSpc>
                <a:spcPct val="95000"/>
              </a:lnSpc>
              <a:spcBef>
                <a:spcPts val="0"/>
              </a:spcBef>
              <a:spcAft>
                <a:spcPts val="0"/>
              </a:spcAft>
              <a:buClr>
                <a:srgbClr val="232323"/>
              </a:buClr>
              <a:buFont typeface="Arial"/>
              <a:buNone/>
            </a:pPr>
            <a:r>
              <a:t/>
            </a:r>
            <a:endParaRPr b="1" sz="4000">
              <a:solidFill>
                <a:srgbClr val="232323"/>
              </a:solidFill>
              <a:latin typeface="Courier New"/>
              <a:ea typeface="Courier New"/>
              <a:cs typeface="Courier New"/>
              <a:sym typeface="Courier New"/>
            </a:endParaRPr>
          </a:p>
          <a:p>
            <a:pPr indent="-482600" lvl="0" marL="457200" marR="0" rtl="0" algn="l">
              <a:lnSpc>
                <a:spcPct val="95000"/>
              </a:lnSpc>
              <a:spcBef>
                <a:spcPts val="0"/>
              </a:spcBef>
              <a:spcAft>
                <a:spcPts val="0"/>
              </a:spcAft>
              <a:buClr>
                <a:srgbClr val="232323"/>
              </a:buClr>
              <a:buSzPts val="4000"/>
              <a:buFont typeface="Arial"/>
              <a:buAutoNum type="arabicPeriod"/>
            </a:pPr>
            <a:r>
              <a:rPr b="1" lang="en-US" sz="4000">
                <a:solidFill>
                  <a:srgbClr val="232323"/>
                </a:solidFill>
                <a:latin typeface="Arial"/>
                <a:ea typeface="Arial"/>
                <a:cs typeface="Arial"/>
                <a:sym typeface="Arial"/>
              </a:rPr>
              <a:t>Measure </a:t>
            </a:r>
            <a:r>
              <a:rPr b="1" lang="en-US" sz="4000">
                <a:solidFill>
                  <a:srgbClr val="232323"/>
                </a:solidFill>
                <a:highlight>
                  <a:srgbClr val="00FF00"/>
                </a:highlight>
                <a:latin typeface="Arial"/>
                <a:ea typeface="Arial"/>
                <a:cs typeface="Arial"/>
                <a:sym typeface="Arial"/>
              </a:rPr>
              <a:t>length</a:t>
            </a:r>
            <a:r>
              <a:rPr b="1" lang="en-US" sz="4000">
                <a:solidFill>
                  <a:srgbClr val="232323"/>
                </a:solidFill>
                <a:latin typeface="Arial"/>
                <a:ea typeface="Arial"/>
                <a:cs typeface="Arial"/>
                <a:sym typeface="Arial"/>
              </a:rPr>
              <a:t> of A2</a:t>
            </a:r>
            <a:endParaRPr b="1" sz="4000">
              <a:solidFill>
                <a:srgbClr val="232323"/>
              </a:solidFill>
              <a:latin typeface="Arial"/>
              <a:ea typeface="Arial"/>
              <a:cs typeface="Arial"/>
              <a:sym typeface="Arial"/>
            </a:endParaRPr>
          </a:p>
          <a:p>
            <a:pPr indent="-482600" lvl="0" marL="457200" marR="0" rtl="0" algn="l">
              <a:lnSpc>
                <a:spcPct val="95000"/>
              </a:lnSpc>
              <a:spcBef>
                <a:spcPts val="0"/>
              </a:spcBef>
              <a:spcAft>
                <a:spcPts val="0"/>
              </a:spcAft>
              <a:buClr>
                <a:srgbClr val="232323"/>
              </a:buClr>
              <a:buSzPts val="4000"/>
              <a:buFont typeface="Arial"/>
              <a:buAutoNum type="arabicPeriod"/>
            </a:pPr>
            <a:r>
              <a:rPr b="1" lang="en-US" sz="4000">
                <a:solidFill>
                  <a:srgbClr val="232323"/>
                </a:solidFill>
                <a:latin typeface="Arial"/>
                <a:ea typeface="Arial"/>
                <a:cs typeface="Arial"/>
                <a:sym typeface="Arial"/>
              </a:rPr>
              <a:t>Subtract 7</a:t>
            </a:r>
            <a:endParaRPr b="1" sz="4000">
              <a:solidFill>
                <a:srgbClr val="232323"/>
              </a:solidFill>
              <a:latin typeface="Arial"/>
              <a:ea typeface="Arial"/>
              <a:cs typeface="Arial"/>
              <a:sym typeface="Arial"/>
            </a:endParaRPr>
          </a:p>
          <a:p>
            <a:pPr indent="-482600" lvl="0" marL="457200" marR="0" rtl="0" algn="l">
              <a:lnSpc>
                <a:spcPct val="95000"/>
              </a:lnSpc>
              <a:spcBef>
                <a:spcPts val="0"/>
              </a:spcBef>
              <a:spcAft>
                <a:spcPts val="0"/>
              </a:spcAft>
              <a:buClr>
                <a:srgbClr val="232323"/>
              </a:buClr>
              <a:buSzPts val="4000"/>
              <a:buFont typeface="Arial"/>
              <a:buAutoNum type="arabicPeriod"/>
            </a:pPr>
            <a:r>
              <a:rPr b="1" lang="en-US" sz="4000">
                <a:solidFill>
                  <a:srgbClr val="232323"/>
                </a:solidFill>
                <a:latin typeface="Arial"/>
                <a:ea typeface="Arial"/>
                <a:cs typeface="Arial"/>
                <a:sym typeface="Arial"/>
              </a:rPr>
              <a:t>Extract, </a:t>
            </a:r>
            <a:r>
              <a:rPr b="1" lang="en-US" sz="4000">
                <a:solidFill>
                  <a:srgbClr val="232323"/>
                </a:solidFill>
                <a:latin typeface="Arial"/>
                <a:ea typeface="Arial"/>
                <a:cs typeface="Arial"/>
                <a:sym typeface="Arial"/>
              </a:rPr>
              <a:t>from the </a:t>
            </a:r>
            <a:r>
              <a:rPr b="1" lang="en-US" sz="4000">
                <a:solidFill>
                  <a:srgbClr val="232323"/>
                </a:solidFill>
                <a:highlight>
                  <a:srgbClr val="FFFB00"/>
                </a:highlight>
                <a:latin typeface="Arial"/>
                <a:ea typeface="Arial"/>
                <a:cs typeface="Arial"/>
                <a:sym typeface="Arial"/>
              </a:rPr>
              <a:t>left,</a:t>
            </a:r>
            <a:r>
              <a:rPr b="1" lang="en-US" sz="4000">
                <a:solidFill>
                  <a:srgbClr val="232323"/>
                </a:solidFill>
                <a:latin typeface="Arial"/>
                <a:ea typeface="Arial"/>
                <a:cs typeface="Arial"/>
                <a:sym typeface="Arial"/>
              </a:rPr>
              <a:t> that many characters from A2</a:t>
            </a:r>
            <a:endParaRPr b="1" sz="4000">
              <a:solidFill>
                <a:srgbClr val="232323"/>
              </a:solidFill>
              <a:highlight>
                <a:srgbClr val="FFFB00"/>
              </a:highlight>
              <a:latin typeface="Arial"/>
              <a:ea typeface="Arial"/>
              <a:cs typeface="Arial"/>
              <a:sym typeface="Arial"/>
            </a:endParaRPr>
          </a:p>
          <a:p>
            <a:pPr indent="0" lvl="0" marL="0" marR="0" rtl="0" algn="l">
              <a:lnSpc>
                <a:spcPct val="95000"/>
              </a:lnSpc>
              <a:spcBef>
                <a:spcPts val="0"/>
              </a:spcBef>
              <a:spcAft>
                <a:spcPts val="0"/>
              </a:spcAft>
              <a:buClr>
                <a:srgbClr val="232323"/>
              </a:buClr>
              <a:buFont typeface="Arial"/>
              <a:buNone/>
            </a:pPr>
            <a:r>
              <a:t/>
            </a:r>
            <a:endParaRPr b="1" sz="4000">
              <a:solidFill>
                <a:srgbClr val="232323"/>
              </a:solidFill>
              <a:latin typeface="Arial"/>
              <a:ea typeface="Arial"/>
              <a:cs typeface="Arial"/>
              <a:sym typeface="Arial"/>
            </a:endParaRPr>
          </a:p>
        </p:txBody>
      </p:sp>
      <p:sp>
        <p:nvSpPr>
          <p:cNvPr id="414" name="Google Shape;414;p94"/>
          <p:cNvSpPr/>
          <p:nvPr/>
        </p:nvSpPr>
        <p:spPr>
          <a:xfrm>
            <a:off x="95250" y="325329"/>
            <a:ext cx="9729900" cy="19071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One recipe (algorithm) for solving that: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418" name="Shape 418"/>
        <p:cNvGrpSpPr/>
        <p:nvPr/>
      </p:nvGrpSpPr>
      <p:grpSpPr>
        <a:xfrm>
          <a:off x="0" y="0"/>
          <a:ext cx="0" cy="0"/>
          <a:chOff x="0" y="0"/>
          <a:chExt cx="0" cy="0"/>
        </a:xfrm>
      </p:grpSpPr>
      <p:sp>
        <p:nvSpPr>
          <p:cNvPr id="419" name="Google Shape;419;p95"/>
          <p:cNvSpPr/>
          <p:nvPr/>
        </p:nvSpPr>
        <p:spPr>
          <a:xfrm>
            <a:off x="323825" y="2911700"/>
            <a:ext cx="9552900" cy="2265300"/>
          </a:xfrm>
          <a:prstGeom prst="rect">
            <a:avLst/>
          </a:prstGeom>
          <a:noFill/>
          <a:ln>
            <a:noFill/>
          </a:ln>
        </p:spPr>
        <p:txBody>
          <a:bodyPr anchorCtr="0" anchor="t" bIns="38100" lIns="38100" spcFirstLastPara="1" rIns="38100" wrap="square" tIns="38100">
            <a:noAutofit/>
          </a:bodyPr>
          <a:lstStyle/>
          <a:p>
            <a:pPr indent="0" lvl="0" marL="0" marR="0" rtl="0" algn="ctr">
              <a:lnSpc>
                <a:spcPct val="114062"/>
              </a:lnSpc>
              <a:spcBef>
                <a:spcPts val="0"/>
              </a:spcBef>
              <a:spcAft>
                <a:spcPts val="0"/>
              </a:spcAft>
              <a:buNone/>
            </a:pPr>
            <a:r>
              <a:rPr lang="en-US" sz="3200">
                <a:solidFill>
                  <a:srgbClr val="1A1A1A"/>
                </a:solidFill>
              </a:rPr>
              <a:t>“Think critically about </a:t>
            </a:r>
            <a:r>
              <a:rPr b="1" lang="en-US" sz="3200">
                <a:solidFill>
                  <a:srgbClr val="1A1A1A"/>
                </a:solidFill>
              </a:rPr>
              <a:t>how knowledge in the 21st century is transformed into information</a:t>
            </a:r>
            <a:r>
              <a:rPr lang="en-US" sz="3200">
                <a:solidFill>
                  <a:srgbClr val="1A1A1A"/>
                </a:solidFill>
              </a:rPr>
              <a:t> through computational techniques, particularly within software.”</a:t>
            </a:r>
            <a:endParaRPr sz="2000"/>
          </a:p>
        </p:txBody>
      </p:sp>
      <p:sp>
        <p:nvSpPr>
          <p:cNvPr id="420" name="Google Shape;420;p95"/>
          <p:cNvSpPr txBox="1"/>
          <p:nvPr/>
        </p:nvSpPr>
        <p:spPr>
          <a:xfrm>
            <a:off x="194000" y="7018800"/>
            <a:ext cx="9966000" cy="601200"/>
          </a:xfrm>
          <a:prstGeom prst="rect">
            <a:avLst/>
          </a:prstGeom>
          <a:noFill/>
          <a:ln>
            <a:noFill/>
          </a:ln>
        </p:spPr>
        <p:txBody>
          <a:bodyPr anchorCtr="0" anchor="ctr" bIns="91425" lIns="91425" spcFirstLastPara="1" rIns="91425" wrap="square" tIns="91425">
            <a:noAutofit/>
          </a:bodyPr>
          <a:lstStyle/>
          <a:p>
            <a:pPr indent="0" lvl="0" marL="0" rtl="0" algn="r">
              <a:lnSpc>
                <a:spcPct val="114062"/>
              </a:lnSpc>
              <a:spcBef>
                <a:spcPts val="0"/>
              </a:spcBef>
              <a:spcAft>
                <a:spcPts val="0"/>
              </a:spcAft>
              <a:buNone/>
            </a:pPr>
            <a:r>
              <a:rPr lang="en-US" sz="2000" u="sng">
                <a:solidFill>
                  <a:schemeClr val="hlink"/>
                </a:solidFill>
                <a:hlinkClick r:id="rId3"/>
              </a:rPr>
              <a:t>David M. Berry</a:t>
            </a:r>
            <a:endParaRPr/>
          </a:p>
        </p:txBody>
      </p:sp>
      <p:sp>
        <p:nvSpPr>
          <p:cNvPr id="421" name="Google Shape;421;p95"/>
          <p:cNvSpPr/>
          <p:nvPr/>
        </p:nvSpPr>
        <p:spPr>
          <a:xfrm>
            <a:off x="95250" y="1541450"/>
            <a:ext cx="103620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‘Problematising computationality’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96"/>
          <p:cNvSpPr/>
          <p:nvPr/>
        </p:nvSpPr>
        <p:spPr>
          <a:xfrm>
            <a:off x="300775" y="1878312"/>
            <a:ext cx="9613800" cy="49710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Break stories down into </a:t>
            </a:r>
            <a:r>
              <a:rPr b="1" lang="en-US" sz="4000">
                <a:solidFill>
                  <a:srgbClr val="565656"/>
                </a:solidFill>
              </a:rPr>
              <a:t>different</a:t>
            </a:r>
            <a:r>
              <a:rPr lang="en-US" sz="4000">
                <a:solidFill>
                  <a:srgbClr val="565656"/>
                </a:solidFill>
              </a:rPr>
              <a:t> </a:t>
            </a:r>
            <a:r>
              <a:rPr b="1" lang="en-US" sz="4000">
                <a:solidFill>
                  <a:srgbClr val="565656"/>
                </a:solidFill>
              </a:rPr>
              <a:t>problems</a:t>
            </a:r>
            <a:r>
              <a:rPr lang="en-US" sz="4000">
                <a:solidFill>
                  <a:srgbClr val="565656"/>
                </a:solidFill>
              </a:rPr>
              <a:t>/stages to solve</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b="1" lang="en-US" sz="4000">
                <a:solidFill>
                  <a:srgbClr val="565656"/>
                </a:solidFill>
              </a:rPr>
              <a:t>Look at data like a computer:</a:t>
            </a:r>
            <a:r>
              <a:rPr lang="en-US" sz="4000">
                <a:solidFill>
                  <a:srgbClr val="565656"/>
                </a:solidFill>
              </a:rPr>
              <a:t> it’s not a </a:t>
            </a:r>
            <a:r>
              <a:rPr i="1" lang="en-US" sz="4000">
                <a:solidFill>
                  <a:srgbClr val="565656"/>
                </a:solidFill>
              </a:rPr>
              <a:t>word</a:t>
            </a:r>
            <a:r>
              <a:rPr lang="en-US" sz="4000">
                <a:solidFill>
                  <a:srgbClr val="565656"/>
                </a:solidFill>
              </a:rPr>
              <a:t>, it’s a series of </a:t>
            </a:r>
            <a:r>
              <a:rPr i="1" lang="en-US" sz="4000">
                <a:solidFill>
                  <a:srgbClr val="565656"/>
                </a:solidFill>
              </a:rPr>
              <a:t>characters</a:t>
            </a:r>
            <a:r>
              <a:rPr lang="en-US" sz="4000">
                <a:solidFill>
                  <a:srgbClr val="565656"/>
                </a:solidFill>
              </a:rPr>
              <a:t>. It’s not a </a:t>
            </a:r>
            <a:r>
              <a:rPr i="1" lang="en-US" sz="4000">
                <a:solidFill>
                  <a:srgbClr val="565656"/>
                </a:solidFill>
              </a:rPr>
              <a:t>date</a:t>
            </a:r>
            <a:r>
              <a:rPr lang="en-US" sz="4000">
                <a:solidFill>
                  <a:srgbClr val="565656"/>
                </a:solidFill>
              </a:rPr>
              <a:t>, it’s a formatted </a:t>
            </a:r>
            <a:r>
              <a:rPr i="1" lang="en-US" sz="4000">
                <a:solidFill>
                  <a:srgbClr val="565656"/>
                </a:solidFill>
              </a:rPr>
              <a:t>number</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b="1" lang="en-US" sz="4000">
                <a:solidFill>
                  <a:srgbClr val="565656"/>
                </a:solidFill>
              </a:rPr>
              <a:t>Functions</a:t>
            </a:r>
            <a:r>
              <a:rPr lang="en-US" sz="4000">
                <a:solidFill>
                  <a:srgbClr val="565656"/>
                </a:solidFill>
              </a:rPr>
              <a:t> are algorithms (recipes) — you can make your own with IF, nesting, and coding</a:t>
            </a:r>
            <a:endParaRPr sz="4000">
              <a:solidFill>
                <a:srgbClr val="565656"/>
              </a:solidFill>
            </a:endParaRPr>
          </a:p>
        </p:txBody>
      </p:sp>
      <p:sp>
        <p:nvSpPr>
          <p:cNvPr id="427" name="Google Shape;427;p96"/>
          <p:cNvSpPr/>
          <p:nvPr/>
        </p:nvSpPr>
        <p:spPr>
          <a:xfrm>
            <a:off x="215047" y="770700"/>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Summary</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97"/>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38100" lvl="0" marL="0" rtl="0" algn="ctr">
              <a:spcBef>
                <a:spcPts val="0"/>
              </a:spcBef>
              <a:spcAft>
                <a:spcPts val="0"/>
              </a:spcAft>
              <a:buNone/>
            </a:pPr>
            <a:r>
              <a:t/>
            </a:r>
            <a:endParaRPr/>
          </a:p>
        </p:txBody>
      </p:sp>
      <p:sp>
        <p:nvSpPr>
          <p:cNvPr id="433" name="Google Shape;433;p97"/>
          <p:cNvSpPr txBox="1"/>
          <p:nvPr>
            <p:ph idx="1" type="body"/>
          </p:nvPr>
        </p:nvSpPr>
        <p:spPr>
          <a:xfrm>
            <a:off x="762000" y="2200275"/>
            <a:ext cx="8636100" cy="5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34" name="Google Shape;434;p97" title="Computational Thinking">
            <a:hlinkClick r:id="rId3"/>
          </p:cNvPr>
          <p:cNvPicPr preferRelativeResize="0"/>
          <p:nvPr/>
        </p:nvPicPr>
        <p:blipFill>
          <a:blip r:embed="rId4">
            <a:alphaModFix/>
          </a:blip>
          <a:stretch>
            <a:fillRect/>
          </a:stretch>
        </p:blipFill>
        <p:spPr>
          <a:xfrm>
            <a:off x="0" y="0"/>
            <a:ext cx="10160000" cy="762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descr="Drawing on his decades-long mission to formulate the world in computational terms, Stephen Wolfram delivers a profound vision of computation and its role in the future of AI. Amid a debut of mesmerizing visuals depicting the underlying structure of the universe, he provides a sweeping survey of his life's work, offering a new perspective on the applications — and consequences — of AI powered by computational language.&#10;&#10;If you love watching TED Talks like this one, become a TED Member to support our mission of spreading ideas: https://ted.com/membership&#10;&#10;Follow TED! &#10;Twitter: https://twitter.com/TEDTalks&#10;Instagram: https://www.instagram.com/ted&#10;Facebook: https://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s://TED.com to get our entire library of TED Talks, transcripts, translations, personalized talk recommendations and more.&#10;&#10;Watch more: https://go.ted.com/stephenwolfram&#10;&#10;https://youtu.be/fLMZAHyrpyo&#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id="439" name="Google Shape;439;p98" title="How to Think Computationally About AI, the Universe and Everything | Stephen Wolfram | TED">
            <a:hlinkClick r:id="rId3"/>
          </p:cNvPr>
          <p:cNvPicPr preferRelativeResize="0"/>
          <p:nvPr/>
        </p:nvPicPr>
        <p:blipFill>
          <a:blip r:embed="rId4">
            <a:alphaModFix/>
          </a:blip>
          <a:stretch>
            <a:fillRect/>
          </a:stretch>
        </p:blipFill>
        <p:spPr>
          <a:xfrm>
            <a:off x="152400" y="152400"/>
            <a:ext cx="9889075" cy="5562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99"/>
          <p:cNvSpPr/>
          <p:nvPr/>
        </p:nvSpPr>
        <p:spPr>
          <a:xfrm>
            <a:off x="-96950" y="519050"/>
            <a:ext cx="9921900" cy="1958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9"/>
          <p:cNvSpPr/>
          <p:nvPr/>
        </p:nvSpPr>
        <p:spPr>
          <a:xfrm>
            <a:off x="407175" y="703250"/>
            <a:ext cx="9417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FFF"/>
                </a:solidFill>
              </a:rPr>
              <a:t>Have a play in</a:t>
            </a:r>
            <a:r>
              <a:rPr b="1" lang="en-US" sz="4900">
                <a:solidFill>
                  <a:srgbClr val="FFFFFF"/>
                </a:solidFill>
              </a:rPr>
              <a:t> the repo!</a:t>
            </a:r>
            <a:endParaRPr>
              <a:solidFill>
                <a:srgbClr val="FFFFFF"/>
              </a:solidFill>
            </a:endParaRPr>
          </a:p>
        </p:txBody>
      </p:sp>
      <p:sp>
        <p:nvSpPr>
          <p:cNvPr id="446" name="Google Shape;446;p99"/>
          <p:cNvSpPr txBox="1"/>
          <p:nvPr/>
        </p:nvSpPr>
        <p:spPr>
          <a:xfrm>
            <a:off x="1814900" y="7027700"/>
            <a:ext cx="6986400" cy="47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3"/>
              </a:rPr>
              <a:t>https://github.com/paulbradshaw/MED7373-Data-Journalism/tree/master/2functions</a:t>
            </a:r>
            <a:r>
              <a:rPr lang="en-US"/>
              <a:t> </a:t>
            </a:r>
            <a:endParaRPr/>
          </a:p>
        </p:txBody>
      </p:sp>
      <p:pic>
        <p:nvPicPr>
          <p:cNvPr id="447" name="Google Shape;447;p99"/>
          <p:cNvPicPr preferRelativeResize="0"/>
          <p:nvPr/>
        </p:nvPicPr>
        <p:blipFill>
          <a:blip r:embed="rId4">
            <a:alphaModFix/>
          </a:blip>
          <a:stretch>
            <a:fillRect/>
          </a:stretch>
        </p:blipFill>
        <p:spPr>
          <a:xfrm>
            <a:off x="639100" y="1926000"/>
            <a:ext cx="8954049" cy="4090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1" name="Shape 451"/>
        <p:cNvGrpSpPr/>
        <p:nvPr/>
      </p:nvGrpSpPr>
      <p:grpSpPr>
        <a:xfrm>
          <a:off x="0" y="0"/>
          <a:ext cx="0" cy="0"/>
          <a:chOff x="0" y="0"/>
          <a:chExt cx="0" cy="0"/>
        </a:xfrm>
      </p:grpSpPr>
      <p:pic>
        <p:nvPicPr>
          <p:cNvPr id="452" name="Google Shape;452;p100"/>
          <p:cNvPicPr preferRelativeResize="0"/>
          <p:nvPr/>
        </p:nvPicPr>
        <p:blipFill rotWithShape="1">
          <a:blip r:embed="rId3">
            <a:alphaModFix/>
          </a:blip>
          <a:srcRect b="0" l="0" r="0" t="0"/>
          <a:stretch/>
        </p:blipFill>
        <p:spPr>
          <a:xfrm>
            <a:off x="0" y="152400"/>
            <a:ext cx="10160001" cy="7467600"/>
          </a:xfrm>
          <a:prstGeom prst="rect">
            <a:avLst/>
          </a:prstGeom>
          <a:noFill/>
          <a:ln>
            <a:noFill/>
          </a:ln>
        </p:spPr>
      </p:pic>
      <p:pic>
        <p:nvPicPr>
          <p:cNvPr id="453" name="Google Shape;453;p100"/>
          <p:cNvPicPr preferRelativeResize="0"/>
          <p:nvPr/>
        </p:nvPicPr>
        <p:blipFill rotWithShape="1">
          <a:blip r:embed="rId4">
            <a:alphaModFix/>
          </a:blip>
          <a:srcRect b="0" l="0" r="0" t="0"/>
          <a:stretch/>
        </p:blipFill>
        <p:spPr>
          <a:xfrm>
            <a:off x="0" y="2247900"/>
            <a:ext cx="10160001" cy="5372100"/>
          </a:xfrm>
          <a:prstGeom prst="rect">
            <a:avLst/>
          </a:prstGeom>
          <a:noFill/>
          <a:ln>
            <a:noFill/>
          </a:ln>
        </p:spPr>
      </p:pic>
      <p:sp>
        <p:nvSpPr>
          <p:cNvPr id="454" name="Google Shape;454;p100"/>
          <p:cNvSpPr txBox="1"/>
          <p:nvPr/>
        </p:nvSpPr>
        <p:spPr>
          <a:xfrm>
            <a:off x="41275" y="2849562"/>
            <a:ext cx="9994800" cy="10161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rgbClr val="FFFFFF"/>
              </a:buClr>
              <a:buSzPts val="7200"/>
              <a:buFont typeface="Arial"/>
              <a:buNone/>
            </a:pPr>
            <a:r>
              <a:rPr b="1" lang="en-US" sz="7200">
                <a:solidFill>
                  <a:srgbClr val="FFFFFF"/>
                </a:solidFill>
              </a:rPr>
              <a:t>Be clear what you </a:t>
            </a:r>
            <a:endParaRPr b="1" sz="7200">
              <a:solidFill>
                <a:srgbClr val="FFFFFF"/>
              </a:solidFill>
            </a:endParaRPr>
          </a:p>
          <a:p>
            <a:pPr indent="0" lvl="0" marL="0" marR="0" rtl="0" algn="r">
              <a:lnSpc>
                <a:spcPct val="95000"/>
              </a:lnSpc>
              <a:spcBef>
                <a:spcPts val="0"/>
              </a:spcBef>
              <a:spcAft>
                <a:spcPts val="0"/>
              </a:spcAft>
              <a:buClr>
                <a:srgbClr val="FFFFFF"/>
              </a:buClr>
              <a:buSzPts val="7200"/>
              <a:buFont typeface="Arial"/>
              <a:buNone/>
            </a:pPr>
            <a:r>
              <a:rPr b="1" lang="en-US" sz="7200">
                <a:solidFill>
                  <a:srgbClr val="FFFFFF"/>
                </a:solidFill>
              </a:rPr>
              <a:t>are measuring</a:t>
            </a:r>
            <a:endParaRPr/>
          </a:p>
        </p:txBody>
      </p:sp>
      <p:sp>
        <p:nvSpPr>
          <p:cNvPr id="455" name="Google Shape;455;p100"/>
          <p:cNvSpPr txBox="1"/>
          <p:nvPr/>
        </p:nvSpPr>
        <p:spPr>
          <a:xfrm>
            <a:off x="1517650" y="6680200"/>
            <a:ext cx="8521800" cy="342900"/>
          </a:xfrm>
          <a:prstGeom prst="rect">
            <a:avLst/>
          </a:prstGeom>
          <a:noFill/>
          <a:ln>
            <a:noFill/>
          </a:ln>
        </p:spPr>
        <p:txBody>
          <a:bodyPr anchorCtr="0" anchor="t" bIns="0" lIns="0" spcFirstLastPara="1" rIns="0" wrap="square" tIns="0">
            <a:noAutofit/>
          </a:bodyPr>
          <a:lstStyle/>
          <a:p>
            <a:pPr indent="0" lvl="0" marL="0" marR="0" rtl="0" algn="r">
              <a:lnSpc>
                <a:spcPct val="95000"/>
              </a:lnSpc>
              <a:spcBef>
                <a:spcPts val="0"/>
              </a:spcBef>
              <a:spcAft>
                <a:spcPts val="0"/>
              </a:spcAft>
              <a:buClr>
                <a:srgbClr val="FFFFFF"/>
              </a:buClr>
              <a:buSzPts val="2400"/>
              <a:buFont typeface="Arial"/>
              <a:buNone/>
            </a:pPr>
            <a:r>
              <a:rPr lang="en-US" sz="2400">
                <a:solidFill>
                  <a:srgbClr val="FFFFFF"/>
                </a:solidFill>
              </a:rPr>
              <a:t>Not all data is equal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101"/>
          <p:cNvSpPr txBox="1"/>
          <p:nvPr>
            <p:ph idx="1" type="body"/>
          </p:nvPr>
        </p:nvSpPr>
        <p:spPr>
          <a:xfrm>
            <a:off x="498733" y="1515459"/>
            <a:ext cx="9467400" cy="4948500"/>
          </a:xfrm>
          <a:prstGeom prst="rect">
            <a:avLst/>
          </a:prstGeom>
        </p:spPr>
        <p:txBody>
          <a:bodyPr anchorCtr="0" anchor="t" bIns="91425" lIns="91425" spcFirstLastPara="1" rIns="91425" wrap="square" tIns="91425">
            <a:noAutofit/>
          </a:bodyPr>
          <a:lstStyle/>
          <a:p>
            <a:pPr indent="-463550" lvl="0" marL="457200" rtl="0" algn="l">
              <a:spcBef>
                <a:spcPts val="0"/>
              </a:spcBef>
              <a:spcAft>
                <a:spcPts val="0"/>
              </a:spcAft>
              <a:buSzPts val="3700"/>
              <a:buChar char="●"/>
            </a:pPr>
            <a:r>
              <a:rPr b="1" lang="en-US" sz="3700"/>
              <a:t>Nominal</a:t>
            </a:r>
            <a:r>
              <a:rPr lang="en-US" sz="3700"/>
              <a:t>: categories without order, e.g. ethnicity, gender, home town etc.</a:t>
            </a:r>
            <a:endParaRPr sz="3700"/>
          </a:p>
          <a:p>
            <a:pPr indent="-463550" lvl="0" marL="457200" rtl="0" algn="l">
              <a:spcBef>
                <a:spcPts val="0"/>
              </a:spcBef>
              <a:spcAft>
                <a:spcPts val="0"/>
              </a:spcAft>
              <a:buSzPts val="3700"/>
              <a:buChar char="●"/>
            </a:pPr>
            <a:r>
              <a:rPr b="1" lang="en-US" sz="3700"/>
              <a:t>Ordinal</a:t>
            </a:r>
            <a:r>
              <a:rPr lang="en-US" sz="3700"/>
              <a:t>: categories in order, e.g. ‘very happy’, ‘happy’, ‘unhappy’.</a:t>
            </a:r>
            <a:endParaRPr sz="3700"/>
          </a:p>
          <a:p>
            <a:pPr indent="-463550" lvl="0" marL="457200" rtl="0" algn="l">
              <a:spcBef>
                <a:spcPts val="0"/>
              </a:spcBef>
              <a:spcAft>
                <a:spcPts val="0"/>
              </a:spcAft>
              <a:buSzPts val="3700"/>
              <a:buChar char="●"/>
            </a:pPr>
            <a:r>
              <a:rPr b="1" lang="en-US" sz="3700"/>
              <a:t>Interval</a:t>
            </a:r>
            <a:r>
              <a:rPr lang="en-US" sz="3700"/>
              <a:t>: “Variables with equal intervals between values”, e.g. temperature and time	</a:t>
            </a:r>
            <a:endParaRPr sz="3700"/>
          </a:p>
          <a:p>
            <a:pPr indent="-463550" lvl="0" marL="457200" rtl="0" algn="l">
              <a:spcBef>
                <a:spcPts val="0"/>
              </a:spcBef>
              <a:spcAft>
                <a:spcPts val="0"/>
              </a:spcAft>
              <a:buSzPts val="3700"/>
              <a:buChar char="●"/>
            </a:pPr>
            <a:r>
              <a:rPr b="1" lang="en-US" sz="3700"/>
              <a:t>Ratio</a:t>
            </a:r>
            <a:r>
              <a:rPr lang="en-US" sz="3700"/>
              <a:t>: measurable choices within ‘buckets’, e.g. ‘&lt;£10’, ‘£10-£50’, ‘£50+’. </a:t>
            </a:r>
            <a:endParaRPr sz="3700"/>
          </a:p>
        </p:txBody>
      </p:sp>
      <p:sp>
        <p:nvSpPr>
          <p:cNvPr id="461" name="Google Shape;461;p101"/>
          <p:cNvSpPr/>
          <p:nvPr/>
        </p:nvSpPr>
        <p:spPr>
          <a:xfrm>
            <a:off x="247647" y="3222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SzPts val="1100"/>
              <a:buNone/>
            </a:pPr>
            <a:r>
              <a:rPr b="1" lang="en-US" sz="4900">
                <a:solidFill>
                  <a:srgbClr val="B51A00"/>
                </a:solidFill>
              </a:rPr>
              <a:t>Measurement scales</a:t>
            </a:r>
            <a:endParaRPr b="1" sz="4900">
              <a:solidFill>
                <a:srgbClr val="B51A00"/>
              </a:solidFill>
            </a:endParaRPr>
          </a:p>
        </p:txBody>
      </p:sp>
      <p:sp>
        <p:nvSpPr>
          <p:cNvPr id="462" name="Google Shape;462;p101"/>
          <p:cNvSpPr txBox="1"/>
          <p:nvPr/>
        </p:nvSpPr>
        <p:spPr>
          <a:xfrm>
            <a:off x="7160000" y="7004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https://www.questionpro.com/blog/nominal-ordinal-interval-ratio/</a:t>
            </a:r>
            <a:r>
              <a:rPr lang="en-US"/>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02"/>
          <p:cNvSpPr txBox="1"/>
          <p:nvPr/>
        </p:nvSpPr>
        <p:spPr>
          <a:xfrm>
            <a:off x="7160000" y="7004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https://www.questionpro.com/blog/nominal-ordinal-interval-ratio/</a:t>
            </a:r>
            <a:r>
              <a:rPr lang="en-US"/>
              <a:t> </a:t>
            </a:r>
            <a:endParaRPr/>
          </a:p>
        </p:txBody>
      </p:sp>
      <p:graphicFrame>
        <p:nvGraphicFramePr>
          <p:cNvPr id="468" name="Google Shape;468;p102"/>
          <p:cNvGraphicFramePr/>
          <p:nvPr/>
        </p:nvGraphicFramePr>
        <p:xfrm>
          <a:off x="121725" y="821213"/>
          <a:ext cx="3000000" cy="3000000"/>
        </p:xfrm>
        <a:graphic>
          <a:graphicData uri="http://schemas.openxmlformats.org/drawingml/2006/table">
            <a:tbl>
              <a:tblPr>
                <a:noFill/>
                <a:tableStyleId>{6AC21874-2597-4D69-9442-B1F3D0508188}</a:tableStyleId>
              </a:tblPr>
              <a:tblGrid>
                <a:gridCol w="5306700"/>
                <a:gridCol w="1110975"/>
                <a:gridCol w="1046800"/>
                <a:gridCol w="1372400"/>
                <a:gridCol w="893025"/>
              </a:tblGrid>
              <a:tr h="588375">
                <a:tc>
                  <a:txBody>
                    <a:bodyPr/>
                    <a:lstStyle/>
                    <a:p>
                      <a:pPr indent="0" lvl="0" marL="0" rtl="0" algn="l">
                        <a:spcBef>
                          <a:spcPts val="0"/>
                        </a:spcBef>
                        <a:spcAft>
                          <a:spcPts val="0"/>
                        </a:spcAft>
                        <a:buNone/>
                      </a:pPr>
                      <a:r>
                        <a:rPr b="1" lang="en-US" sz="1800"/>
                        <a:t>Offers:</a:t>
                      </a:r>
                      <a:endParaRPr b="1" sz="1800"/>
                    </a:p>
                  </a:txBody>
                  <a:tcPr marT="91425" marB="91425" marR="91425" marL="91425"/>
                </a:tc>
                <a:tc>
                  <a:txBody>
                    <a:bodyPr/>
                    <a:lstStyle/>
                    <a:p>
                      <a:pPr indent="0" lvl="0" marL="0" rtl="0" algn="l">
                        <a:spcBef>
                          <a:spcPts val="0"/>
                        </a:spcBef>
                        <a:spcAft>
                          <a:spcPts val="0"/>
                        </a:spcAft>
                        <a:buNone/>
                      </a:pPr>
                      <a:r>
                        <a:rPr b="1" lang="en-US" sz="1800"/>
                        <a:t>Nominal</a:t>
                      </a:r>
                      <a:endParaRPr b="1" sz="1800"/>
                    </a:p>
                  </a:txBody>
                  <a:tcPr marT="91425" marB="91425" marR="91425" marL="91425"/>
                </a:tc>
                <a:tc>
                  <a:txBody>
                    <a:bodyPr/>
                    <a:lstStyle/>
                    <a:p>
                      <a:pPr indent="0" lvl="0" marL="0" rtl="0" algn="l">
                        <a:spcBef>
                          <a:spcPts val="0"/>
                        </a:spcBef>
                        <a:spcAft>
                          <a:spcPts val="0"/>
                        </a:spcAft>
                        <a:buNone/>
                      </a:pPr>
                      <a:r>
                        <a:rPr b="1" lang="en-US" sz="1800"/>
                        <a:t>Ordinal</a:t>
                      </a:r>
                      <a:endParaRPr b="1" sz="1800"/>
                    </a:p>
                  </a:txBody>
                  <a:tcPr marT="91425" marB="91425" marR="91425" marL="91425"/>
                </a:tc>
                <a:tc>
                  <a:txBody>
                    <a:bodyPr/>
                    <a:lstStyle/>
                    <a:p>
                      <a:pPr indent="0" lvl="0" marL="0" rtl="0" algn="l">
                        <a:spcBef>
                          <a:spcPts val="0"/>
                        </a:spcBef>
                        <a:spcAft>
                          <a:spcPts val="0"/>
                        </a:spcAft>
                        <a:buNone/>
                      </a:pPr>
                      <a:r>
                        <a:rPr b="1" lang="en-US" sz="1800"/>
                        <a:t>Interval</a:t>
                      </a:r>
                      <a:endParaRPr b="1" sz="1800"/>
                    </a:p>
                  </a:txBody>
                  <a:tcPr marT="91425" marB="91425" marR="91425" marL="91425"/>
                </a:tc>
                <a:tc>
                  <a:txBody>
                    <a:bodyPr/>
                    <a:lstStyle/>
                    <a:p>
                      <a:pPr indent="0" lvl="0" marL="0" rtl="0" algn="l">
                        <a:spcBef>
                          <a:spcPts val="0"/>
                        </a:spcBef>
                        <a:spcAft>
                          <a:spcPts val="0"/>
                        </a:spcAft>
                        <a:buNone/>
                      </a:pPr>
                      <a:r>
                        <a:rPr b="1" lang="en-US" sz="1800"/>
                        <a:t>Ratio</a:t>
                      </a:r>
                      <a:endParaRPr b="1" sz="1800"/>
                    </a:p>
                  </a:txBody>
                  <a:tcPr marT="91425" marB="91425" marR="91425" marL="91425"/>
                </a:tc>
              </a:tr>
              <a:tr h="673650">
                <a:tc>
                  <a:txBody>
                    <a:bodyPr/>
                    <a:lstStyle/>
                    <a:p>
                      <a:pPr indent="0" lvl="0" marL="0" rtl="0" algn="l">
                        <a:spcBef>
                          <a:spcPts val="0"/>
                        </a:spcBef>
                        <a:spcAft>
                          <a:spcPts val="0"/>
                        </a:spcAft>
                        <a:buNone/>
                      </a:pPr>
                      <a:r>
                        <a:rPr lang="en-US" sz="1900"/>
                        <a:t>The sequence of variables is established</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Mode</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Median</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Mean</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Difference between variables can be evaluated</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Addition and Subtraction of variables</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Multiplication and Division of variables</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r h="673650">
                <a:tc>
                  <a:txBody>
                    <a:bodyPr/>
                    <a:lstStyle/>
                    <a:p>
                      <a:pPr indent="0" lvl="0" marL="0" rtl="0" algn="l">
                        <a:spcBef>
                          <a:spcPts val="0"/>
                        </a:spcBef>
                        <a:spcAft>
                          <a:spcPts val="0"/>
                        </a:spcAft>
                        <a:buNone/>
                      </a:pPr>
                      <a:r>
                        <a:rPr lang="en-US" sz="1900"/>
                        <a:t>Absolute zero</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a:t>
                      </a:r>
                      <a:endParaRPr sz="1900"/>
                    </a:p>
                  </a:txBody>
                  <a:tcPr marT="91425" marB="91425" marR="91425" marL="91425"/>
                </a:tc>
                <a:tc>
                  <a:txBody>
                    <a:bodyPr/>
                    <a:lstStyle/>
                    <a:p>
                      <a:pPr indent="0" lvl="0" marL="0" rtl="0" algn="l">
                        <a:spcBef>
                          <a:spcPts val="0"/>
                        </a:spcBef>
                        <a:spcAft>
                          <a:spcPts val="0"/>
                        </a:spcAft>
                        <a:buNone/>
                      </a:pPr>
                      <a:r>
                        <a:rPr lang="en-US" sz="1900"/>
                        <a:t>Yes</a:t>
                      </a:r>
                      <a:endParaRPr sz="1900"/>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computational thinking" id="278" name="Google Shape;278;p76"/>
          <p:cNvPicPr preferRelativeResize="0"/>
          <p:nvPr/>
        </p:nvPicPr>
        <p:blipFill>
          <a:blip r:embed="rId3">
            <a:alphaModFix/>
          </a:blip>
          <a:stretch>
            <a:fillRect/>
          </a:stretch>
        </p:blipFill>
        <p:spPr>
          <a:xfrm>
            <a:off x="660600" y="-12"/>
            <a:ext cx="9181226" cy="7062475"/>
          </a:xfrm>
          <a:prstGeom prst="rect">
            <a:avLst/>
          </a:prstGeom>
          <a:noFill/>
          <a:ln>
            <a:noFill/>
          </a:ln>
        </p:spPr>
      </p:pic>
      <p:pic>
        <p:nvPicPr>
          <p:cNvPr id="279" name="Google Shape;279;p76"/>
          <p:cNvPicPr preferRelativeResize="0"/>
          <p:nvPr/>
        </p:nvPicPr>
        <p:blipFill rotWithShape="1">
          <a:blip r:embed="rId4">
            <a:alphaModFix/>
          </a:blip>
          <a:srcRect b="0" l="0" r="0" t="0"/>
          <a:stretch/>
        </p:blipFill>
        <p:spPr>
          <a:xfrm>
            <a:off x="0" y="2243650"/>
            <a:ext cx="10160000" cy="5376325"/>
          </a:xfrm>
          <a:prstGeom prst="rect">
            <a:avLst/>
          </a:prstGeom>
          <a:noFill/>
          <a:ln>
            <a:noFill/>
          </a:ln>
        </p:spPr>
      </p:pic>
      <p:sp>
        <p:nvSpPr>
          <p:cNvPr id="280" name="Google Shape;280;p76"/>
          <p:cNvSpPr/>
          <p:nvPr/>
        </p:nvSpPr>
        <p:spPr>
          <a:xfrm>
            <a:off x="1190625" y="2848674"/>
            <a:ext cx="8726300" cy="1075402"/>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FFF"/>
                </a:solidFill>
              </a:rPr>
              <a:t>Computational thinking</a:t>
            </a:r>
            <a:endParaRPr/>
          </a:p>
        </p:txBody>
      </p:sp>
      <p:sp>
        <p:nvSpPr>
          <p:cNvPr id="281" name="Google Shape;281;p76"/>
          <p:cNvSpPr/>
          <p:nvPr/>
        </p:nvSpPr>
        <p:spPr>
          <a:xfrm>
            <a:off x="1693324" y="6674549"/>
            <a:ext cx="8232400" cy="771607"/>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b="0" i="0" lang="en-US" sz="2200" u="none" cap="none" strike="noStrike">
                <a:solidFill>
                  <a:srgbClr val="FFFFFF"/>
                </a:solidFill>
                <a:latin typeface="Arial"/>
                <a:ea typeface="Arial"/>
                <a:cs typeface="Arial"/>
                <a:sym typeface="Arial"/>
              </a:rPr>
              <a:t>@PaulBradshaw </a:t>
            </a:r>
            <a:r>
              <a:rPr lang="en-US" sz="2200">
                <a:solidFill>
                  <a:srgbClr val="FFFFFF"/>
                </a:solidFill>
              </a:rPr>
              <a:t>MED7373 Data Journalism</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MA Data Journalism, Birmingham City University </a:t>
            </a:r>
            <a:r>
              <a:rPr lang="en-US" sz="2200">
                <a:solidFill>
                  <a:srgbClr val="FFFFFF"/>
                </a:solidFill>
              </a:rPr>
              <a:t>#bcujournos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03"/>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103"/>
          <p:cNvSpPr txBox="1"/>
          <p:nvPr>
            <p:ph idx="1" type="body"/>
          </p:nvPr>
        </p:nvSpPr>
        <p:spPr>
          <a:xfrm>
            <a:off x="306387" y="5326062"/>
            <a:ext cx="8780400" cy="2293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t/>
            </a:r>
            <a:endParaRPr/>
          </a:p>
        </p:txBody>
      </p:sp>
      <p:pic>
        <p:nvPicPr>
          <p:cNvPr id="475" name="Google Shape;475;p103"/>
          <p:cNvPicPr preferRelativeResize="0"/>
          <p:nvPr/>
        </p:nvPicPr>
        <p:blipFill>
          <a:blip r:embed="rId3">
            <a:alphaModFix/>
          </a:blip>
          <a:stretch>
            <a:fillRect/>
          </a:stretch>
        </p:blipFill>
        <p:spPr>
          <a:xfrm>
            <a:off x="1037375" y="1487201"/>
            <a:ext cx="8569874" cy="5743126"/>
          </a:xfrm>
          <a:prstGeom prst="rect">
            <a:avLst/>
          </a:prstGeom>
          <a:noFill/>
          <a:ln>
            <a:noFill/>
          </a:ln>
        </p:spPr>
      </p:pic>
      <p:sp>
        <p:nvSpPr>
          <p:cNvPr id="476" name="Google Shape;476;p103"/>
          <p:cNvSpPr/>
          <p:nvPr/>
        </p:nvSpPr>
        <p:spPr>
          <a:xfrm>
            <a:off x="3238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B00"/>
                </a:solidFill>
              </a:rPr>
              <a:t>Which is this?</a:t>
            </a:r>
            <a:endParaRPr>
              <a:solidFill>
                <a:srgbClr val="FFFB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104"/>
          <p:cNvSpPr txBox="1"/>
          <p:nvPr>
            <p:ph type="title"/>
          </p:nvPr>
        </p:nvSpPr>
        <p:spPr>
          <a:xfrm>
            <a:off x="762000" y="0"/>
            <a:ext cx="8636100" cy="262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104"/>
          <p:cNvSpPr txBox="1"/>
          <p:nvPr>
            <p:ph idx="1" type="body"/>
          </p:nvPr>
        </p:nvSpPr>
        <p:spPr>
          <a:xfrm>
            <a:off x="306387" y="5326062"/>
            <a:ext cx="8780400" cy="2293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t/>
            </a:r>
            <a:endParaRPr/>
          </a:p>
        </p:txBody>
      </p:sp>
      <p:sp>
        <p:nvSpPr>
          <p:cNvPr id="483" name="Google Shape;483;p104"/>
          <p:cNvSpPr/>
          <p:nvPr/>
        </p:nvSpPr>
        <p:spPr>
          <a:xfrm>
            <a:off x="3238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B00"/>
                </a:solidFill>
              </a:rPr>
              <a:t>Which is this?</a:t>
            </a:r>
            <a:endParaRPr>
              <a:solidFill>
                <a:srgbClr val="FFFB00"/>
              </a:solidFill>
            </a:endParaRPr>
          </a:p>
        </p:txBody>
      </p:sp>
      <p:pic>
        <p:nvPicPr>
          <p:cNvPr id="484" name="Google Shape;484;p104"/>
          <p:cNvPicPr preferRelativeResize="0"/>
          <p:nvPr/>
        </p:nvPicPr>
        <p:blipFill>
          <a:blip r:embed="rId3">
            <a:alphaModFix/>
          </a:blip>
          <a:stretch>
            <a:fillRect/>
          </a:stretch>
        </p:blipFill>
        <p:spPr>
          <a:xfrm>
            <a:off x="658350" y="1576272"/>
            <a:ext cx="9277650" cy="546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105"/>
          <p:cNvPicPr preferRelativeResize="0"/>
          <p:nvPr/>
        </p:nvPicPr>
        <p:blipFill>
          <a:blip r:embed="rId3">
            <a:alphaModFix/>
          </a:blip>
          <a:stretch>
            <a:fillRect/>
          </a:stretch>
        </p:blipFill>
        <p:spPr>
          <a:xfrm>
            <a:off x="152400" y="152400"/>
            <a:ext cx="9855200" cy="6743700"/>
          </a:xfrm>
          <a:prstGeom prst="rect">
            <a:avLst/>
          </a:prstGeom>
          <a:noFill/>
          <a:ln>
            <a:noFill/>
          </a:ln>
        </p:spPr>
      </p:pic>
      <p:sp>
        <p:nvSpPr>
          <p:cNvPr id="490" name="Google Shape;490;p105"/>
          <p:cNvSpPr txBox="1"/>
          <p:nvPr/>
        </p:nvSpPr>
        <p:spPr>
          <a:xfrm>
            <a:off x="152400" y="7011550"/>
            <a:ext cx="97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https://achilleaskostoulas.com/2013/02/13/on-likert-scales-ordinal-data-and-mean-values/#Likert</a:t>
            </a:r>
            <a:r>
              <a:rPr lang="en-US"/>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4444"/>
        </a:solidFill>
      </p:bgPr>
    </p:bg>
    <p:spTree>
      <p:nvGrpSpPr>
        <p:cNvPr id="494" name="Shape 494"/>
        <p:cNvGrpSpPr/>
        <p:nvPr/>
      </p:nvGrpSpPr>
      <p:grpSpPr>
        <a:xfrm>
          <a:off x="0" y="0"/>
          <a:ext cx="0" cy="0"/>
          <a:chOff x="0" y="0"/>
          <a:chExt cx="0" cy="0"/>
        </a:xfrm>
      </p:grpSpPr>
      <p:sp>
        <p:nvSpPr>
          <p:cNvPr id="495" name="Google Shape;495;p106"/>
          <p:cNvSpPr txBox="1"/>
          <p:nvPr>
            <p:ph idx="1" type="body"/>
          </p:nvPr>
        </p:nvSpPr>
        <p:spPr>
          <a:xfrm>
            <a:off x="574933" y="1820259"/>
            <a:ext cx="9467400" cy="49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700">
                <a:solidFill>
                  <a:schemeClr val="lt1"/>
                </a:solidFill>
              </a:rPr>
              <a:t>You have data on ratings out of 10 - is it fair to average those?</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rPr lang="en-US" sz="3700">
                <a:solidFill>
                  <a:schemeClr val="lt1"/>
                </a:solidFill>
              </a:rPr>
              <a:t>What about mid-module survey results?</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rPr lang="en-US" sz="3700">
                <a:solidFill>
                  <a:schemeClr val="lt1"/>
                </a:solidFill>
              </a:rPr>
              <a:t>How could we analyse it differently? </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rPr lang="en-US" sz="3700">
                <a:solidFill>
                  <a:schemeClr val="lt1"/>
                </a:solidFill>
              </a:rPr>
              <a:t>How could we visualise the left/right political position data differently?</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Clr>
                <a:schemeClr val="dk1"/>
              </a:buClr>
              <a:buSzPts val="1100"/>
              <a:buFont typeface="Arial"/>
              <a:buNone/>
            </a:pPr>
            <a:r>
              <a:t/>
            </a:r>
            <a:endParaRPr sz="3700">
              <a:solidFill>
                <a:schemeClr val="lt1"/>
              </a:solidFill>
            </a:endParaRPr>
          </a:p>
          <a:p>
            <a:pPr indent="0" lvl="0" marL="0" rtl="0" algn="l">
              <a:spcBef>
                <a:spcPts val="0"/>
              </a:spcBef>
              <a:spcAft>
                <a:spcPts val="0"/>
              </a:spcAft>
              <a:buNone/>
            </a:pPr>
            <a:r>
              <a:t/>
            </a:r>
            <a:endParaRPr sz="3700">
              <a:solidFill>
                <a:schemeClr val="lt1"/>
              </a:solidFill>
            </a:endParaRPr>
          </a:p>
        </p:txBody>
      </p:sp>
      <p:sp>
        <p:nvSpPr>
          <p:cNvPr id="496" name="Google Shape;496;p106"/>
          <p:cNvSpPr/>
          <p:nvPr/>
        </p:nvSpPr>
        <p:spPr>
          <a:xfrm>
            <a:off x="323847" y="6270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B00"/>
                </a:solidFill>
              </a:rPr>
              <a:t>Discuss: average rating</a:t>
            </a:r>
            <a:endParaRPr>
              <a:solidFill>
                <a:srgbClr val="FFFB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07"/>
          <p:cNvSpPr/>
          <p:nvPr/>
        </p:nvSpPr>
        <p:spPr>
          <a:xfrm>
            <a:off x="180975" y="1963275"/>
            <a:ext cx="9613800" cy="49710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Identify a story/dataset that presents a small challenge</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Break the challenge down into </a:t>
            </a:r>
            <a:r>
              <a:rPr b="1" lang="en-US" sz="4000">
                <a:solidFill>
                  <a:srgbClr val="565656"/>
                </a:solidFill>
              </a:rPr>
              <a:t>problems</a:t>
            </a:r>
            <a:endParaRPr b="1"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Identify what you need to do - find </a:t>
            </a:r>
            <a:r>
              <a:rPr b="1" lang="en-US" sz="4000">
                <a:solidFill>
                  <a:srgbClr val="565656"/>
                </a:solidFill>
              </a:rPr>
              <a:t>functions</a:t>
            </a:r>
            <a:r>
              <a:rPr lang="en-US" sz="4000">
                <a:solidFill>
                  <a:srgbClr val="565656"/>
                </a:solidFill>
              </a:rPr>
              <a:t> that can do it</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Write the story! </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 Add quotes (interviews)</a:t>
            </a:r>
            <a:endParaRPr sz="4000">
              <a:solidFill>
                <a:srgbClr val="565656"/>
              </a:solidFill>
            </a:endParaRPr>
          </a:p>
        </p:txBody>
      </p:sp>
      <p:sp>
        <p:nvSpPr>
          <p:cNvPr id="502" name="Google Shape;502;p107"/>
          <p:cNvSpPr/>
          <p:nvPr/>
        </p:nvSpPr>
        <p:spPr>
          <a:xfrm>
            <a:off x="95247" y="8556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77"/>
          <p:cNvSpPr/>
          <p:nvPr/>
        </p:nvSpPr>
        <p:spPr>
          <a:xfrm>
            <a:off x="333375" y="3860801"/>
            <a:ext cx="9613800" cy="28134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How computational thinking helps you be a better journalist</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Breaking it down… functions</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Problematising computationality</a:t>
            </a:r>
            <a:endParaRPr sz="4000">
              <a:solidFill>
                <a:srgbClr val="565656"/>
              </a:solidFill>
            </a:endParaRPr>
          </a:p>
        </p:txBody>
      </p:sp>
      <p:sp>
        <p:nvSpPr>
          <p:cNvPr id="287" name="Google Shape;287;p77"/>
          <p:cNvSpPr/>
          <p:nvPr/>
        </p:nvSpPr>
        <p:spPr>
          <a:xfrm>
            <a:off x="2476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i="0" lang="en-US" sz="4900" u="none" cap="none" strike="noStrike">
                <a:solidFill>
                  <a:srgbClr val="B51A00"/>
                </a:solidFill>
                <a:latin typeface="Arial"/>
                <a:ea typeface="Arial"/>
                <a:cs typeface="Arial"/>
                <a:sym typeface="Arial"/>
              </a:rPr>
              <a:t>Key points: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78"/>
          <p:cNvSpPr txBox="1"/>
          <p:nvPr/>
        </p:nvSpPr>
        <p:spPr>
          <a:xfrm>
            <a:off x="5204275" y="7140600"/>
            <a:ext cx="5035800" cy="47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3"/>
              </a:rPr>
              <a:t>https://www.robomatter.com/cs-ed-wing/</a:t>
            </a:r>
            <a:r>
              <a:rPr lang="en-US" sz="1800"/>
              <a:t> </a:t>
            </a:r>
            <a:endParaRPr sz="1800"/>
          </a:p>
        </p:txBody>
      </p:sp>
      <p:pic>
        <p:nvPicPr>
          <p:cNvPr id="293" name="Google Shape;293;p78"/>
          <p:cNvPicPr preferRelativeResize="0"/>
          <p:nvPr/>
        </p:nvPicPr>
        <p:blipFill>
          <a:blip r:embed="rId4">
            <a:alphaModFix/>
          </a:blip>
          <a:stretch>
            <a:fillRect/>
          </a:stretch>
        </p:blipFill>
        <p:spPr>
          <a:xfrm>
            <a:off x="152400" y="152400"/>
            <a:ext cx="9791150" cy="489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computational thinking" id="298" name="Google Shape;298;p79"/>
          <p:cNvPicPr preferRelativeResize="0"/>
          <p:nvPr/>
        </p:nvPicPr>
        <p:blipFill>
          <a:blip r:embed="rId3">
            <a:alphaModFix/>
          </a:blip>
          <a:stretch>
            <a:fillRect/>
          </a:stretch>
        </p:blipFill>
        <p:spPr>
          <a:xfrm>
            <a:off x="660600" y="-12"/>
            <a:ext cx="9181226" cy="7062475"/>
          </a:xfrm>
          <a:prstGeom prst="rect">
            <a:avLst/>
          </a:prstGeom>
          <a:noFill/>
          <a:ln>
            <a:noFill/>
          </a:ln>
        </p:spPr>
      </p:pic>
      <p:sp>
        <p:nvSpPr>
          <p:cNvPr id="299" name="Google Shape;299;p79"/>
          <p:cNvSpPr txBox="1"/>
          <p:nvPr/>
        </p:nvSpPr>
        <p:spPr>
          <a:xfrm>
            <a:off x="7791225" y="7140600"/>
            <a:ext cx="2448900" cy="47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4"/>
              </a:rPr>
              <a:t>Read more here</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80"/>
          <p:cNvSpPr/>
          <p:nvPr/>
        </p:nvSpPr>
        <p:spPr>
          <a:xfrm>
            <a:off x="952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t/>
            </a:r>
            <a:endParaRPr/>
          </a:p>
        </p:txBody>
      </p:sp>
      <p:sp>
        <p:nvSpPr>
          <p:cNvPr id="305" name="Google Shape;305;p80"/>
          <p:cNvSpPr/>
          <p:nvPr/>
        </p:nvSpPr>
        <p:spPr>
          <a:xfrm>
            <a:off x="550500" y="622925"/>
            <a:ext cx="9244200" cy="46797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3600">
                <a:solidFill>
                  <a:srgbClr val="565656"/>
                </a:solidFill>
              </a:rPr>
              <a:t>"Journalism taught me how to ask questions. Computer Science taught me the importance of asking the </a:t>
            </a:r>
            <a:r>
              <a:rPr b="1" lang="en-US" sz="3600">
                <a:solidFill>
                  <a:srgbClr val="565656"/>
                </a:solidFill>
              </a:rPr>
              <a:t>right question</a:t>
            </a:r>
            <a:r>
              <a:rPr lang="en-US" sz="3600">
                <a:solidFill>
                  <a:srgbClr val="565656"/>
                </a:solidFill>
              </a:rPr>
              <a:t>.</a:t>
            </a:r>
            <a:endParaRPr sz="3600">
              <a:solidFill>
                <a:srgbClr val="565656"/>
              </a:solidFill>
            </a:endParaRPr>
          </a:p>
          <a:p>
            <a:pPr indent="0" lvl="0" marL="0" marR="0" rtl="0" algn="l">
              <a:lnSpc>
                <a:spcPct val="95000"/>
              </a:lnSpc>
              <a:spcBef>
                <a:spcPts val="0"/>
              </a:spcBef>
              <a:spcAft>
                <a:spcPts val="0"/>
              </a:spcAft>
              <a:buClr>
                <a:schemeClr val="dk1"/>
              </a:buClr>
              <a:buSzPts val="1100"/>
              <a:buFont typeface="Arial"/>
              <a:buNone/>
            </a:pPr>
            <a:r>
              <a:t/>
            </a:r>
            <a:endParaRPr sz="3600">
              <a:solidFill>
                <a:srgbClr val="565656"/>
              </a:solidFill>
            </a:endParaRPr>
          </a:p>
          <a:p>
            <a:pPr indent="0" lvl="0" marL="0" marR="0" rtl="0" algn="l">
              <a:lnSpc>
                <a:spcPct val="95000"/>
              </a:lnSpc>
              <a:spcBef>
                <a:spcPts val="0"/>
              </a:spcBef>
              <a:spcAft>
                <a:spcPts val="0"/>
              </a:spcAft>
              <a:buNone/>
            </a:pPr>
            <a:r>
              <a:rPr lang="en-US" sz="3600">
                <a:solidFill>
                  <a:srgbClr val="565656"/>
                </a:solidFill>
              </a:rPr>
              <a:t>"Journalism taught me how to communicate. Computer Science taught me how to </a:t>
            </a:r>
            <a:r>
              <a:rPr b="1" lang="en-US" sz="3600">
                <a:solidFill>
                  <a:srgbClr val="565656"/>
                </a:solidFill>
              </a:rPr>
              <a:t>think</a:t>
            </a:r>
            <a:r>
              <a:rPr lang="en-US" sz="3600">
                <a:solidFill>
                  <a:srgbClr val="565656"/>
                </a:solidFill>
              </a:rPr>
              <a:t>.</a:t>
            </a:r>
            <a:endParaRPr sz="3600">
              <a:solidFill>
                <a:srgbClr val="565656"/>
              </a:solidFill>
            </a:endParaRPr>
          </a:p>
          <a:p>
            <a:pPr indent="0" lvl="0" marL="0" marR="0" rtl="0" algn="l">
              <a:lnSpc>
                <a:spcPct val="95000"/>
              </a:lnSpc>
              <a:spcBef>
                <a:spcPts val="0"/>
              </a:spcBef>
              <a:spcAft>
                <a:spcPts val="0"/>
              </a:spcAft>
              <a:buClr>
                <a:schemeClr val="dk1"/>
              </a:buClr>
              <a:buSzPts val="1100"/>
              <a:buFont typeface="Arial"/>
              <a:buNone/>
            </a:pPr>
            <a:r>
              <a:t/>
            </a:r>
            <a:endParaRPr sz="3600">
              <a:solidFill>
                <a:srgbClr val="565656"/>
              </a:solidFill>
            </a:endParaRPr>
          </a:p>
          <a:p>
            <a:pPr indent="0" lvl="0" marL="0" marR="0" rtl="0" algn="l">
              <a:lnSpc>
                <a:spcPct val="95000"/>
              </a:lnSpc>
              <a:spcBef>
                <a:spcPts val="0"/>
              </a:spcBef>
              <a:spcAft>
                <a:spcPts val="0"/>
              </a:spcAft>
              <a:buNone/>
            </a:pPr>
            <a:r>
              <a:rPr lang="en-US" sz="3600">
                <a:solidFill>
                  <a:srgbClr val="565656"/>
                </a:solidFill>
              </a:rPr>
              <a:t>"Journalism taught me how to identify problems. Computer Science taught me how to </a:t>
            </a:r>
            <a:r>
              <a:rPr b="1" lang="en-US" sz="3600">
                <a:solidFill>
                  <a:srgbClr val="565656"/>
                </a:solidFill>
              </a:rPr>
              <a:t>solve problems</a:t>
            </a:r>
            <a:r>
              <a:rPr lang="en-US" sz="3600">
                <a:solidFill>
                  <a:srgbClr val="565656"/>
                </a:solidFill>
              </a:rPr>
              <a:t>.”</a:t>
            </a:r>
            <a:endParaRPr sz="3600">
              <a:solidFill>
                <a:srgbClr val="565656"/>
              </a:solidFill>
            </a:endParaRPr>
          </a:p>
        </p:txBody>
      </p:sp>
      <p:sp>
        <p:nvSpPr>
          <p:cNvPr id="306" name="Google Shape;306;p80"/>
          <p:cNvSpPr txBox="1"/>
          <p:nvPr/>
        </p:nvSpPr>
        <p:spPr>
          <a:xfrm>
            <a:off x="-50" y="7065825"/>
            <a:ext cx="10160100" cy="554100"/>
          </a:xfrm>
          <a:prstGeom prst="rect">
            <a:avLst/>
          </a:prstGeom>
          <a:noFill/>
          <a:ln>
            <a:noFill/>
          </a:ln>
        </p:spPr>
        <p:txBody>
          <a:bodyPr anchorCtr="0" anchor="t" bIns="91425" lIns="91425" spcFirstLastPara="1" rIns="91425" wrap="square" tIns="91425">
            <a:noAutofit/>
          </a:bodyPr>
          <a:lstStyle/>
          <a:p>
            <a:pPr indent="0" lvl="0" marL="0" rtl="0" algn="r">
              <a:lnSpc>
                <a:spcPct val="95000"/>
              </a:lnSpc>
              <a:spcBef>
                <a:spcPts val="0"/>
              </a:spcBef>
              <a:spcAft>
                <a:spcPts val="0"/>
              </a:spcAft>
              <a:buNone/>
            </a:pPr>
            <a:r>
              <a:rPr lang="en-US" sz="1800">
                <a:solidFill>
                  <a:srgbClr val="565656"/>
                </a:solidFill>
              </a:rPr>
              <a:t>Mark Donoghue, in the Online Journalism Handbook (2nd ed) p296</a:t>
            </a:r>
            <a:endParaRPr sz="1800">
              <a:solidFill>
                <a:srgbClr val="56565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81"/>
          <p:cNvSpPr/>
          <p:nvPr/>
        </p:nvSpPr>
        <p:spPr>
          <a:xfrm>
            <a:off x="952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Decomposition: Adrian Holovaty </a:t>
            </a:r>
            <a:endParaRPr/>
          </a:p>
        </p:txBody>
      </p:sp>
      <p:sp>
        <p:nvSpPr>
          <p:cNvPr id="312" name="Google Shape;312;p81"/>
          <p:cNvSpPr/>
          <p:nvPr/>
        </p:nvSpPr>
        <p:spPr>
          <a:xfrm>
            <a:off x="180975" y="2489201"/>
            <a:ext cx="9613800" cy="28134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a:solidFill>
                  <a:srgbClr val="565656"/>
                </a:solidFill>
              </a:rPr>
              <a:t>“An obituary is about a person, involves dates and funeral homes.</a:t>
            </a:r>
            <a:endParaRPr sz="4000">
              <a:solidFill>
                <a:srgbClr val="565656"/>
              </a:solidFill>
            </a:endParaRPr>
          </a:p>
          <a:p>
            <a:pPr indent="0" lvl="0" marL="0" marR="0" rtl="0" algn="l">
              <a:lnSpc>
                <a:spcPct val="95000"/>
              </a:lnSpc>
              <a:spcBef>
                <a:spcPts val="0"/>
              </a:spcBef>
              <a:spcAft>
                <a:spcPts val="0"/>
              </a:spcAft>
              <a:buNone/>
            </a:pPr>
            <a:r>
              <a:rPr lang="en-US" sz="4000">
                <a:solidFill>
                  <a:srgbClr val="565656"/>
                </a:solidFill>
              </a:rPr>
              <a:t>“A wedding announcement is about a couple, with a wedding date, engagement date, bride hometown, groom hometown and various other happy, flowery pieces of information.”</a:t>
            </a:r>
            <a:endParaRPr sz="4000">
              <a:solidFill>
                <a:srgbClr val="565656"/>
              </a:solidFill>
            </a:endParaRPr>
          </a:p>
        </p:txBody>
      </p:sp>
      <p:sp>
        <p:nvSpPr>
          <p:cNvPr id="313" name="Google Shape;313;p81"/>
          <p:cNvSpPr txBox="1"/>
          <p:nvPr/>
        </p:nvSpPr>
        <p:spPr>
          <a:xfrm>
            <a:off x="-50" y="7065825"/>
            <a:ext cx="10160100" cy="554100"/>
          </a:xfrm>
          <a:prstGeom prst="rect">
            <a:avLst/>
          </a:prstGeom>
          <a:noFill/>
          <a:ln>
            <a:noFill/>
          </a:ln>
        </p:spPr>
        <p:txBody>
          <a:bodyPr anchorCtr="0" anchor="t" bIns="91425" lIns="91425" spcFirstLastPara="1" rIns="91425" wrap="square" tIns="91425">
            <a:noAutofit/>
          </a:bodyPr>
          <a:lstStyle/>
          <a:p>
            <a:pPr indent="0" lvl="0" marL="0" rtl="0" algn="r">
              <a:lnSpc>
                <a:spcPct val="95000"/>
              </a:lnSpc>
              <a:spcBef>
                <a:spcPts val="0"/>
              </a:spcBef>
              <a:spcAft>
                <a:spcPts val="0"/>
              </a:spcAft>
              <a:buNone/>
            </a:pPr>
            <a:r>
              <a:rPr lang="en-US" sz="1800" u="sng">
                <a:solidFill>
                  <a:schemeClr val="hlink"/>
                </a:solidFill>
                <a:hlinkClick r:id="rId3"/>
              </a:rPr>
              <a:t>A fundamental way newspaper sites need to change (2016)</a:t>
            </a:r>
            <a:endParaRPr sz="1800">
              <a:solidFill>
                <a:srgbClr val="56565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82"/>
          <p:cNvSpPr/>
          <p:nvPr/>
        </p:nvSpPr>
        <p:spPr>
          <a:xfrm>
            <a:off x="180975" y="2489201"/>
            <a:ext cx="9613800" cy="28134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lang="en-US" sz="4000">
                <a:solidFill>
                  <a:srgbClr val="565656"/>
                </a:solidFill>
              </a:rPr>
              <a:t>“Politifact </a:t>
            </a:r>
            <a:r>
              <a:rPr i="1" lang="en-US" sz="4000">
                <a:solidFill>
                  <a:srgbClr val="565656"/>
                </a:solidFill>
              </a:rPr>
              <a:t>first</a:t>
            </a:r>
            <a:r>
              <a:rPr lang="en-US" sz="4000">
                <a:solidFill>
                  <a:srgbClr val="565656"/>
                </a:solidFill>
              </a:rPr>
              <a:t> created a database of political statements which could then be used to generate stories, graphics, and other varieties of journalistic output. </a:t>
            </a:r>
            <a:r>
              <a:rPr i="1" lang="en-US" sz="4000">
                <a:solidFill>
                  <a:srgbClr val="565656"/>
                </a:solidFill>
              </a:rPr>
              <a:t>First</a:t>
            </a:r>
            <a:r>
              <a:rPr lang="en-US" sz="4000">
                <a:solidFill>
                  <a:srgbClr val="565656"/>
                </a:solidFill>
              </a:rPr>
              <a:t> the database, </a:t>
            </a:r>
            <a:r>
              <a:rPr i="1" lang="en-US" sz="4000">
                <a:solidFill>
                  <a:srgbClr val="565656"/>
                </a:solidFill>
              </a:rPr>
              <a:t>then</a:t>
            </a:r>
            <a:r>
              <a:rPr lang="en-US" sz="4000">
                <a:solidFill>
                  <a:srgbClr val="565656"/>
                </a:solidFill>
              </a:rPr>
              <a:t> the narrative.”</a:t>
            </a:r>
            <a:endParaRPr sz="4000">
              <a:solidFill>
                <a:srgbClr val="565656"/>
              </a:solidFill>
            </a:endParaRPr>
          </a:p>
        </p:txBody>
      </p:sp>
      <p:sp>
        <p:nvSpPr>
          <p:cNvPr id="319" name="Google Shape;319;p82"/>
          <p:cNvSpPr/>
          <p:nvPr/>
        </p:nvSpPr>
        <p:spPr>
          <a:xfrm>
            <a:off x="95250" y="169831"/>
            <a:ext cx="9729900" cy="1797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...led to Politifact +</a:t>
            </a:r>
            <a:endParaRPr b="1" sz="4900">
              <a:solidFill>
                <a:srgbClr val="B51A00"/>
              </a:solidFill>
            </a:endParaRPr>
          </a:p>
          <a:p>
            <a:pPr indent="0" lvl="0" marL="0" marR="0" rtl="0" algn="l">
              <a:lnSpc>
                <a:spcPct val="95000"/>
              </a:lnSpc>
              <a:spcBef>
                <a:spcPts val="0"/>
              </a:spcBef>
              <a:spcAft>
                <a:spcPts val="0"/>
              </a:spcAft>
              <a:buNone/>
            </a:pPr>
            <a:r>
              <a:rPr b="1" lang="en-US" sz="4900">
                <a:solidFill>
                  <a:srgbClr val="B51A00"/>
                </a:solidFill>
              </a:rPr>
              <a:t>Structured Journalism</a:t>
            </a:r>
            <a:endParaRPr/>
          </a:p>
        </p:txBody>
      </p:sp>
      <p:sp>
        <p:nvSpPr>
          <p:cNvPr id="320" name="Google Shape;320;p82"/>
          <p:cNvSpPr txBox="1"/>
          <p:nvPr/>
        </p:nvSpPr>
        <p:spPr>
          <a:xfrm>
            <a:off x="-50" y="7065825"/>
            <a:ext cx="10160100" cy="554100"/>
          </a:xfrm>
          <a:prstGeom prst="rect">
            <a:avLst/>
          </a:prstGeom>
          <a:noFill/>
          <a:ln>
            <a:noFill/>
          </a:ln>
        </p:spPr>
        <p:txBody>
          <a:bodyPr anchorCtr="0" anchor="t" bIns="91425" lIns="91425" spcFirstLastPara="1" rIns="91425" wrap="square" tIns="91425">
            <a:noAutofit/>
          </a:bodyPr>
          <a:lstStyle/>
          <a:p>
            <a:pPr indent="0" lvl="0" marL="0" rtl="0" algn="r">
              <a:lnSpc>
                <a:spcPct val="95000"/>
              </a:lnSpc>
              <a:spcBef>
                <a:spcPts val="0"/>
              </a:spcBef>
              <a:spcAft>
                <a:spcPts val="0"/>
              </a:spcAft>
              <a:buNone/>
            </a:pPr>
            <a:r>
              <a:rPr lang="en-US" sz="1800">
                <a:solidFill>
                  <a:srgbClr val="565656"/>
                </a:solidFill>
              </a:rPr>
              <a:t> CW Anderson (2018) Apostles of Uncertainty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